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Default Extension="jpeg" ContentType="image/jpeg"/>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Masters/slideMaster3.xml" ContentType="application/vnd.openxmlformats-officedocument.presentationml.slideMaster+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 id="2147483653" r:id="rId2"/>
    <p:sldMasterId id="2147483654" r:id="rId3"/>
    <p:sldMasterId id="2147483655" r:id="rId4"/>
  </p:sldMasterIdLst>
  <p:notesMasterIdLst>
    <p:notesMasterId r:id="rId20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Lst>
  <p:sldSz cx="9144000" cy="6858000" type="screen4x3"/>
  <p:notesSz cx="6858000" cy="9144000"/>
  <p:embeddedFontLst>
    <p:embeddedFont>
      <p:font typeface="Garamond" pitchFamily="18" charset="0"/>
      <p:regular r:id="rId204"/>
      <p:bold r:id="rId205"/>
      <p:italic r:id="rId206"/>
    </p:embeddedFont>
    <p:embeddedFont>
      <p:font typeface="Calibri"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2D200454-40CA-4A62-9FC3-DE9A4176ACB9}">
      <p15:notes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A3B0B584-13E7-4C6F-B816-2B401668CB7D}">
  <a:tblStyle styleId="{A3B0B584-13E7-4C6F-B816-2B401668CB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font" Target="fonts/font2.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font" Target="fonts/font3.fntdata"/><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viewProps" Target="view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font" Target="fonts/font4.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notesMaster" Target="notesMasters/notesMaster1.xml"/><Relationship Id="rId208"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font" Target="fonts/font6.fntdata"/><Relationship Id="rId190" Type="http://schemas.openxmlformats.org/officeDocument/2006/relationships/slide" Target="slides/slide186.xml"/><Relationship Id="rId204" Type="http://schemas.openxmlformats.org/officeDocument/2006/relationships/font" Target="fonts/font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7.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 name="Google Shape;5;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 name="Google Shape;6;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 name="Google Shape;7;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 name="Google Shape;8;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 name="Google Shape;9;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 name="Google Shape;10;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 name="Google Shape;11;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 name="Google Shape;12;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 name="Google Shape;1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 name="Google Shape;14;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 name="Google Shape;15;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 name="Google Shape;16;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 name="Google Shape;17;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8" name="Google Shape;18;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9" name="Google Shape;19;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0" name="Google Shape;20;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1" name="Google Shape;21;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2" name="Google Shape;22;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3" name="Google Shape;23;n"/>
          <p:cNvSpPr>
            <a:spLocks noGrp="1" noRot="1" noChangeAspect="1"/>
          </p:cNvSpPr>
          <p:nvPr>
            <p:ph type="sldImg" idx="2"/>
          </p:nvPr>
        </p:nvSpPr>
        <p:spPr>
          <a:xfrm>
            <a:off x="1144587" y="687387"/>
            <a:ext cx="4537075" cy="33940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 name="Google Shape;24;n"/>
          <p:cNvSpPr txBox="1">
            <a:spLocks noGrp="1"/>
          </p:cNvSpPr>
          <p:nvPr>
            <p:ph type="body" idx="1"/>
          </p:nvPr>
        </p:nvSpPr>
        <p:spPr>
          <a:xfrm>
            <a:off x="912812" y="4343400"/>
            <a:ext cx="4997450" cy="40830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1146175" y="687388"/>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5" name="Google Shape;75;p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6" name="Google Shape;76;p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1144587" y="687387"/>
            <a:ext cx="4567237" cy="34242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7" name="Google Shape;147;p1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8" name="Google Shape;148;p1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0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37" name="Google Shape;1037;p100:notes"/>
          <p:cNvSpPr txBox="1"/>
          <p:nvPr/>
        </p:nvSpPr>
        <p:spPr>
          <a:xfrm>
            <a:off x="912812" y="4343400"/>
            <a:ext cx="5003800" cy="408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Deadlock</a:t>
            </a:r>
            <a:endParaRPr/>
          </a:p>
        </p:txBody>
      </p:sp>
      <p:sp>
        <p:nvSpPr>
          <p:cNvPr id="1038" name="Google Shape;1038;p100:notes"/>
          <p:cNvSpPr txBox="1"/>
          <p:nvPr/>
        </p:nvSpPr>
        <p:spPr>
          <a:xfrm>
            <a:off x="3884612" y="8685212"/>
            <a:ext cx="2971800" cy="457200"/>
          </a:xfrm>
          <a:prstGeom prst="rect">
            <a:avLst/>
          </a:prstGeom>
          <a:noFill/>
          <a:ln>
            <a:noFill/>
          </a:ln>
        </p:spPr>
        <p:txBody>
          <a:bodyPr spcFirstLastPara="1" wrap="square" lIns="89625" tIns="44625" rIns="89625" bIns="44625"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100</a:t>
            </a:fld>
            <a:endParaRPr/>
          </a:p>
        </p:txBody>
      </p:sp>
      <p:sp>
        <p:nvSpPr>
          <p:cNvPr id="1039" name="Google Shape;1039;p10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0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46" name="Google Shape;1046;p101:notes"/>
          <p:cNvSpPr txBox="1"/>
          <p:nvPr/>
        </p:nvSpPr>
        <p:spPr>
          <a:xfrm>
            <a:off x="912812" y="4343400"/>
            <a:ext cx="5003800" cy="408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Cycle but no deadlock</a:t>
            </a:r>
            <a:endParaRPr/>
          </a:p>
        </p:txBody>
      </p:sp>
      <p:sp>
        <p:nvSpPr>
          <p:cNvPr id="1047" name="Google Shape;1047;p101:notes"/>
          <p:cNvSpPr txBox="1"/>
          <p:nvPr/>
        </p:nvSpPr>
        <p:spPr>
          <a:xfrm>
            <a:off x="3884612" y="8685212"/>
            <a:ext cx="2971800" cy="457200"/>
          </a:xfrm>
          <a:prstGeom prst="rect">
            <a:avLst/>
          </a:prstGeom>
          <a:noFill/>
          <a:ln>
            <a:noFill/>
          </a:ln>
        </p:spPr>
        <p:txBody>
          <a:bodyPr spcFirstLastPara="1" wrap="square" lIns="89625" tIns="44625" rIns="89625" bIns="44625"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101</a:t>
            </a:fld>
            <a:endParaRPr/>
          </a:p>
        </p:txBody>
      </p:sp>
      <p:sp>
        <p:nvSpPr>
          <p:cNvPr id="1048" name="Google Shape;1048;p10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02: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102</a:t>
            </a:fld>
            <a:endParaRPr/>
          </a:p>
        </p:txBody>
      </p:sp>
      <p:sp>
        <p:nvSpPr>
          <p:cNvPr id="1055" name="Google Shape;1055;p102: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56" name="Google Shape;1056;p10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57" name="Google Shape;1057;p10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103: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63" name="Google Shape;1063;p10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64" name="Google Shape;1064;p10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0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72" name="Google Shape;1072;p10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73" name="Google Shape;1073;p10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5: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79" name="Google Shape;1079;p10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80" name="Google Shape;1080;p10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06: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106</a:t>
            </a:fld>
            <a:endParaRPr/>
          </a:p>
        </p:txBody>
      </p:sp>
      <p:sp>
        <p:nvSpPr>
          <p:cNvPr id="1086" name="Google Shape;1086;p106: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87" name="Google Shape;1087;p106:notes"/>
          <p:cNvSpPr txBox="1"/>
          <p:nvPr/>
        </p:nvSpPr>
        <p:spPr>
          <a:xfrm>
            <a:off x="931862" y="4410075"/>
            <a:ext cx="5133975" cy="4176712"/>
          </a:xfrm>
          <a:prstGeom prst="rect">
            <a:avLst/>
          </a:prstGeom>
          <a:noFill/>
          <a:ln>
            <a:noFill/>
          </a:ln>
        </p:spPr>
        <p:txBody>
          <a:bodyPr spcFirstLastPara="1" wrap="square" lIns="92875" tIns="46425" rIns="92875" bIns="46425" anchor="ctr"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Example of copying file from tape drive to disk &amp; then printing it.</a:t>
            </a:r>
            <a:endParaRPr/>
          </a:p>
        </p:txBody>
      </p:sp>
      <p:sp>
        <p:nvSpPr>
          <p:cNvPr id="1088" name="Google Shape;1088;p10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07: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94" name="Google Shape;1094;p10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95" name="Google Shape;1095;p10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0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01" name="Google Shape;1101;p108:notes"/>
          <p:cNvSpPr txBox="1"/>
          <p:nvPr/>
        </p:nvSpPr>
        <p:spPr>
          <a:xfrm>
            <a:off x="912812" y="4343400"/>
            <a:ext cx="5003800" cy="408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Low resource utilization</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may not know what all resources it may need right upfront</a:t>
            </a:r>
            <a:endParaRPr/>
          </a:p>
        </p:txBody>
      </p:sp>
      <p:sp>
        <p:nvSpPr>
          <p:cNvPr id="1102" name="Google Shape;1102;p108:notes"/>
          <p:cNvSpPr txBox="1"/>
          <p:nvPr/>
        </p:nvSpPr>
        <p:spPr>
          <a:xfrm>
            <a:off x="3884612" y="8685212"/>
            <a:ext cx="2971800" cy="457200"/>
          </a:xfrm>
          <a:prstGeom prst="rect">
            <a:avLst/>
          </a:prstGeom>
          <a:noFill/>
          <a:ln>
            <a:noFill/>
          </a:ln>
        </p:spPr>
        <p:txBody>
          <a:bodyPr spcFirstLastPara="1" wrap="square" lIns="89625" tIns="44625" rIns="89625" bIns="44625"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108</a:t>
            </a:fld>
            <a:endParaRPr/>
          </a:p>
        </p:txBody>
      </p:sp>
      <p:sp>
        <p:nvSpPr>
          <p:cNvPr id="1103" name="Google Shape;1103;p10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9: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109</a:t>
            </a:fld>
            <a:endParaRPr/>
          </a:p>
        </p:txBody>
      </p:sp>
      <p:sp>
        <p:nvSpPr>
          <p:cNvPr id="1109" name="Google Shape;1109;p109: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10" name="Google Shape;1110;p10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11" name="Google Shape;1111;p10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6" name="Google Shape;156;p11: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7" name="Google Shape;157;p1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1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17" name="Google Shape;1117;p11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18" name="Google Shape;1118;p11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11: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24" name="Google Shape;1124;p11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25" name="Google Shape;1125;p11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12: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112</a:t>
            </a:fld>
            <a:endParaRPr/>
          </a:p>
        </p:txBody>
      </p:sp>
      <p:sp>
        <p:nvSpPr>
          <p:cNvPr id="1131" name="Google Shape;1131;p112: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32" name="Google Shape;1132;p11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33" name="Google Shape;1133;p11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1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39" name="Google Shape;1139;p11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40" name="Google Shape;1140;p11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14: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46" name="Google Shape;1146;p11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47" name="Google Shape;1147;p11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115: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115</a:t>
            </a:fld>
            <a:endParaRPr/>
          </a:p>
        </p:txBody>
      </p:sp>
      <p:sp>
        <p:nvSpPr>
          <p:cNvPr id="1153" name="Google Shape;1153;p115: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54" name="Google Shape;1154;p11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55" name="Google Shape;1155;p11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1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62" name="Google Shape;1162;p11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63" name="Google Shape;1163;p11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1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70" name="Google Shape;1170;p11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71" name="Google Shape;1171;p11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11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78" name="Google Shape;1178;p11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79" name="Google Shape;1179;p11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19: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119</a:t>
            </a:fld>
            <a:endParaRPr/>
          </a:p>
        </p:txBody>
      </p:sp>
      <p:sp>
        <p:nvSpPr>
          <p:cNvPr id="1185" name="Google Shape;1185;p119: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86" name="Google Shape;1186;p11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87" name="Google Shape;1187;p11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3" name="Google Shape;163;p1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4" name="Google Shape;164;p1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20: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120</a:t>
            </a:fld>
            <a:endParaRPr/>
          </a:p>
        </p:txBody>
      </p:sp>
      <p:sp>
        <p:nvSpPr>
          <p:cNvPr id="1193" name="Google Shape;1193;p120: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94" name="Google Shape;1194;p12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95" name="Google Shape;1195;p12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21: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121</a:t>
            </a:fld>
            <a:endParaRPr/>
          </a:p>
        </p:txBody>
      </p:sp>
      <p:sp>
        <p:nvSpPr>
          <p:cNvPr id="1201" name="Google Shape;1201;p121: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02" name="Google Shape;1202;p12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03" name="Google Shape;1203;p12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22: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122</a:t>
            </a:fld>
            <a:endParaRPr/>
          </a:p>
        </p:txBody>
      </p:sp>
      <p:sp>
        <p:nvSpPr>
          <p:cNvPr id="1211" name="Google Shape;1211;p122: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12" name="Google Shape;1212;p12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13" name="Google Shape;1213;p12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23: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123</a:t>
            </a:fld>
            <a:endParaRPr/>
          </a:p>
        </p:txBody>
      </p:sp>
      <p:sp>
        <p:nvSpPr>
          <p:cNvPr id="1219" name="Google Shape;1219;p123: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20" name="Google Shape;1220;p12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21" name="Google Shape;1221;p12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124: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124</a:t>
            </a:fld>
            <a:endParaRPr/>
          </a:p>
        </p:txBody>
      </p:sp>
      <p:sp>
        <p:nvSpPr>
          <p:cNvPr id="1227" name="Google Shape;1227;p124: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28" name="Google Shape;1228;p12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29" name="Google Shape;1229;p12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12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35" name="Google Shape;1235;p12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36" name="Google Shape;1236;p12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2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41" name="Google Shape;1241;p12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42" name="Google Shape;1242;p12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27: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127</a:t>
            </a:fld>
            <a:endParaRPr/>
          </a:p>
        </p:txBody>
      </p:sp>
      <p:sp>
        <p:nvSpPr>
          <p:cNvPr id="1248" name="Google Shape;1248;p127: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49" name="Google Shape;1249;p12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50" name="Google Shape;1250;p12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2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57" name="Google Shape;1257;p12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58" name="Google Shape;1258;p12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2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65" name="Google Shape;1265;p12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66" name="Google Shape;1266;p12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1" name="Google Shape;171;p1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2" name="Google Shape;172;p1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3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73" name="Google Shape;1273;p13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74" name="Google Shape;1274;p13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3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81" name="Google Shape;1281;p131: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82" name="Google Shape;1282;p13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32: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89" name="Google Shape;1289;p132: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90" name="Google Shape;1290;p13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13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97" name="Google Shape;1297;p13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98" name="Google Shape;1298;p13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3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05" name="Google Shape;1305;p13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06" name="Google Shape;1306;p13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13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13" name="Google Shape;1313;p13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14" name="Google Shape;1314;p13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36: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136</a:t>
            </a:fld>
            <a:endParaRPr/>
          </a:p>
        </p:txBody>
      </p:sp>
      <p:sp>
        <p:nvSpPr>
          <p:cNvPr id="1322" name="Google Shape;1322;p136: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23" name="Google Shape;1323;p13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24" name="Google Shape;1324;p13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37: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137</a:t>
            </a:fld>
            <a:endParaRPr/>
          </a:p>
        </p:txBody>
      </p:sp>
      <p:sp>
        <p:nvSpPr>
          <p:cNvPr id="1330" name="Google Shape;1330;p137: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31" name="Google Shape;1331;p13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32" name="Google Shape;1332;p13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3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38" name="Google Shape;1338;p13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39" name="Google Shape;1339;p13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p13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46" name="Google Shape;1346;p13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47" name="Google Shape;1347;p13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9" name="Google Shape;179;p1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80" name="Google Shape;180;p1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4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54" name="Google Shape;1354;p14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55" name="Google Shape;1355;p14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14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62" name="Google Shape;1362;p141: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63" name="Google Shape;1363;p14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142: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70" name="Google Shape;1370;p142: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71" name="Google Shape;1371;p14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4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78" name="Google Shape;1378;p14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79" name="Google Shape;1379;p14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4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86" name="Google Shape;1386;p14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87" name="Google Shape;1387;p14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4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95" name="Google Shape;1395;p14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96" name="Google Shape;1396;p14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4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02" name="Google Shape;1402;p14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03" name="Google Shape;1403;p14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14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10" name="Google Shape;1410;p14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11" name="Google Shape;1411;p14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4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18" name="Google Shape;1418;p14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19" name="Google Shape;1419;p14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4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26" name="Google Shape;1426;p14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27" name="Google Shape;1427;p14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8" name="Google Shape;188;p1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89" name="Google Shape;189;p1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5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34" name="Google Shape;1434;p15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35" name="Google Shape;1435;p15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5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41" name="Google Shape;1441;p151: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42" name="Google Shape;1442;p15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52:notes"/>
          <p:cNvSpPr>
            <a:spLocks noGrp="1" noRot="1" noChangeAspect="1"/>
          </p:cNvSpPr>
          <p:nvPr>
            <p:ph type="sldImg" idx="2"/>
          </p:nvPr>
        </p:nvSpPr>
        <p:spPr>
          <a:xfrm>
            <a:off x="1149350" y="687387"/>
            <a:ext cx="4537075" cy="34036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48" name="Google Shape;1448;p152:notes"/>
          <p:cNvSpPr/>
          <p:nvPr/>
        </p:nvSpPr>
        <p:spPr>
          <a:xfrm>
            <a:off x="912812" y="4343400"/>
            <a:ext cx="5006975" cy="40925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49" name="Google Shape;1449;p15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153: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153</a:t>
            </a:fld>
            <a:endParaRPr/>
          </a:p>
        </p:txBody>
      </p:sp>
      <p:sp>
        <p:nvSpPr>
          <p:cNvPr id="1456" name="Google Shape;1456;p153: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57" name="Google Shape;1457;p15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58" name="Google Shape;1458;p15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5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67" name="Google Shape;1467;p15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68" name="Google Shape;1468;p15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155: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74" name="Google Shape;1474;p155: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5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80" name="Google Shape;1480;p15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81" name="Google Shape;1481;p15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5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88" name="Google Shape;1488;p15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89" name="Google Shape;1489;p15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15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498" name="Google Shape;1498;p15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99" name="Google Shape;1499;p15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5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07" name="Google Shape;1507;p15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08" name="Google Shape;1508;p15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97" name="Google Shape;197;p1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98" name="Google Shape;198;p1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16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16" name="Google Shape;1516;p16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17" name="Google Shape;1517;p16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161: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24" name="Google Shape;1524;p161: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25" name="Google Shape;1525;p16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162: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32" name="Google Shape;1532;p162: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33" name="Google Shape;1533;p16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6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40" name="Google Shape;1540;p16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41" name="Google Shape;1541;p16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p16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48" name="Google Shape;1548;p16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49" name="Google Shape;1549;p16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16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57" name="Google Shape;1557;p16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58" name="Google Shape;1558;p16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16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66" name="Google Shape;1566;p16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67" name="Google Shape;1567;p16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16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74" name="Google Shape;1574;p16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75" name="Google Shape;1575;p16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168: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83" name="Google Shape;1583;p168: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169: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89" name="Google Shape;1589;p169: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6" name="Google Shape;206;p17: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main objective of short-term scheduling is to allocate processor time in such</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 way as to optimize one or more aspects of system behavior. Generally, a set of</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criteria is established against which various scheduling policies may be evaluated.</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commonly used criteria can be categorized along two dimensions. First,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we can make a distinction between user-oriented and system-oriented criteria.</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User-oriented criteria relate to the behavior of the system as perceived by the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individual user or process. An example is response time in an interactive system.</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Response time is the elapsed time between the submission of a request until the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response begins to appear as output. This quantity is visible to the user and is</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naturally of interest to the user. We would like a scheduling policy that provides</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“good” service to various users. In the case of response time, a threshold may be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defined, say two seconds. Then a goal of the scheduling mechanism should be to</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maximize the number of users who experience an average response time of two</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seconds or less.</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Other criteria are system oriented. That is, the focus is on effective and</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efficient utilization of the processor. An example is throughput, which is the rate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at which processes are completed. This is certainly a worthwhile measure of system</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performance and one that we would like to maximize. However, it focuses on</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system performance rather than service provided to the user. Thus, throughput is of</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concern to a system administrator but not to the user population.</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Whereas user-oriented criteria are important on virtually all systems, systemoriented</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criteria are generally of minor importance on single-user systems. On a</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single-user system, it probably is not important to achieve high processor utilization</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or high throughput as long as the responsiveness of the system to user applications</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is acceptable.</a:t>
            </a:r>
            <a:endParaRPr/>
          </a:p>
        </p:txBody>
      </p:sp>
      <p:sp>
        <p:nvSpPr>
          <p:cNvPr id="207" name="Google Shape;207;p17: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17</a:t>
            </a:fld>
            <a:endParaRPr/>
          </a:p>
        </p:txBody>
      </p:sp>
      <p:sp>
        <p:nvSpPr>
          <p:cNvPr id="208" name="Google Shape;208;p1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170: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170</a:t>
            </a:fld>
            <a:endParaRPr/>
          </a:p>
        </p:txBody>
      </p:sp>
      <p:sp>
        <p:nvSpPr>
          <p:cNvPr id="1595" name="Google Shape;1595;p170: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96" name="Google Shape;1596;p17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597" name="Google Shape;1597;p17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171: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03" name="Google Shape;1603;p17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04" name="Google Shape;1604;p17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172: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2" name="Google Shape;1612;p172: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13" name="Google Shape;1613;p17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17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9" name="Google Shape;1619;p17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20" name="Google Shape;1620;p17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17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26" name="Google Shape;1626;p17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27" name="Google Shape;1627;p17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17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33" name="Google Shape;1633;p17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34" name="Google Shape;1634;p17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17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40" name="Google Shape;1640;p17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41" name="Google Shape;1641;p17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17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47" name="Google Shape;1647;p17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48" name="Google Shape;1648;p17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17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54" name="Google Shape;1654;p17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55" name="Google Shape;1655;p17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17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61" name="Google Shape;1661;p17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62" name="Google Shape;1662;p17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15" name="Google Shape;215;p18: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Another dimension along which criteria can be classified is those that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are performance related and those that are not directly performance related.</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Performance-related criteria are quantitative and generally can be readily measured.</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Examples include response time and throughput. Criteria that are not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performance related are either qualitative in nature or do not lend themselves readily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to measurement and analysis. An example of such a criterion is predictability. We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would like for the service provided to users to exhibit the same characteristics over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time, independent of other work being performed by the system. To some extent,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this criterion can be measured by calculating variances as a function of workload.</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However, this is not nearly as straightforward as measuring throughput or response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time as a function of workload.</a:t>
            </a:r>
            <a:endParaRPr/>
          </a:p>
        </p:txBody>
      </p:sp>
      <p:sp>
        <p:nvSpPr>
          <p:cNvPr id="216" name="Google Shape;216;p18: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18</a:t>
            </a:fld>
            <a:endParaRPr/>
          </a:p>
        </p:txBody>
      </p:sp>
      <p:sp>
        <p:nvSpPr>
          <p:cNvPr id="217" name="Google Shape;217;p1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18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68" name="Google Shape;1668;p18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69" name="Google Shape;1669;p18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181: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75" name="Google Shape;1675;p18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76" name="Google Shape;1676;p18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182: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82" name="Google Shape;1682;p18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83" name="Google Shape;1683;p18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p183: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89" name="Google Shape;1689;p18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90" name="Google Shape;1690;p18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84: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96" name="Google Shape;1696;p18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697" name="Google Shape;1697;p18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185: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03" name="Google Shape;1703;p18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04" name="Google Shape;1704;p18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86: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10" name="Google Shape;1710;p18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11" name="Google Shape;1711;p18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187: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17" name="Google Shape;1717;p18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18" name="Google Shape;1718;p18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88: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24" name="Google Shape;1724;p18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25" name="Google Shape;1725;p18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189: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31" name="Google Shape;1731;p18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32" name="Google Shape;1732;p18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9: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27" name="Google Shape;227;p1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28" name="Google Shape;228;p1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90: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38" name="Google Shape;1738;p19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39" name="Google Shape;1739;p19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191: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45" name="Google Shape;1745;p19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46" name="Google Shape;1746;p19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92: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2" name="Google Shape;1752;p19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53" name="Google Shape;1753;p19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p193: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9" name="Google Shape;1759;p19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60" name="Google Shape;1760;p19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194: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6" name="Google Shape;1766;p19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67" name="Google Shape;1767;p19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95: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73" name="Google Shape;1773;p19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74" name="Google Shape;1774;p19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96: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80" name="Google Shape;1780;p19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81" name="Google Shape;1781;p19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197: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87" name="Google Shape;1787;p19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88" name="Google Shape;1788;p19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198: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198</a:t>
            </a:fld>
            <a:endParaRPr/>
          </a:p>
        </p:txBody>
      </p:sp>
      <p:sp>
        <p:nvSpPr>
          <p:cNvPr id="1794" name="Google Shape;1794;p198: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95" name="Google Shape;1795;p19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796" name="Google Shape;1796;p19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 name="Google Shape;82;p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3" name="Google Shape;83;p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a:spLocks noGrp="1" noRot="1" noChangeAspect="1"/>
          </p:cNvSpPr>
          <p:nvPr>
            <p:ph type="sldImg" idx="2"/>
          </p:nvPr>
        </p:nvSpPr>
        <p:spPr>
          <a:xfrm>
            <a:off x="1144587" y="687387"/>
            <a:ext cx="4567237" cy="34242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35" name="Google Shape;235;p2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36" name="Google Shape;236;p2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1144587" y="687387"/>
            <a:ext cx="4567237" cy="34242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43" name="Google Shape;243;p2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44" name="Google Shape;244;p2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txBox="1"/>
          <p:nvPr/>
        </p:nvSpPr>
        <p:spPr>
          <a:xfrm>
            <a:off x="3886200" y="8685212"/>
            <a:ext cx="2970212"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200"/>
                <a:buFont typeface="Times New Roman"/>
                <a:buNone/>
              </a:pPr>
              <a:t>22</a:t>
            </a:fld>
            <a:endParaRPr/>
          </a:p>
        </p:txBody>
      </p:sp>
      <p:sp>
        <p:nvSpPr>
          <p:cNvPr id="251" name="Google Shape;251;p22:notes"/>
          <p:cNvSpPr>
            <a:spLocks noGrp="1" noRot="1" noChangeAspect="1"/>
          </p:cNvSpPr>
          <p:nvPr>
            <p:ph type="sldImg" idx="2"/>
          </p:nvPr>
        </p:nvSpPr>
        <p:spPr>
          <a:xfrm>
            <a:off x="1144587"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2" name="Google Shape;252;p2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53" name="Google Shape;253;p2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0" name="Google Shape;260;p23: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 The </a:t>
            </a:r>
            <a:r>
              <a:rPr lang="en-US" sz="1200" b="1" i="0" u="none">
                <a:solidFill>
                  <a:srgbClr val="000000"/>
                </a:solidFill>
                <a:latin typeface="Times New Roman"/>
                <a:ea typeface="Times New Roman"/>
                <a:cs typeface="Times New Roman"/>
                <a:sym typeface="Times New Roman"/>
              </a:rPr>
              <a:t>selection function determines which</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among ready processes, is selected next for execution. The function may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be based on priority, resource requirements, or the execution characteristics of the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In the latter case, three quantities are significant: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w = time spent in system so far, waiting</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e = time spent in execution so far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s = total service time required by the process, including e ; generally, this quantity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must be estimated or supplied by the user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For example, the selection function max[ </a:t>
            </a:r>
            <a:r>
              <a:rPr lang="en-US" sz="1200" b="0" i="1" u="none">
                <a:solidFill>
                  <a:srgbClr val="000000"/>
                </a:solidFill>
                <a:latin typeface="Times New Roman"/>
                <a:ea typeface="Times New Roman"/>
                <a:cs typeface="Times New Roman"/>
                <a:sym typeface="Times New Roman"/>
              </a:rPr>
              <a:t>w ] indicates an FCFS discipline.</a:t>
            </a:r>
            <a:endParaRPr/>
          </a:p>
        </p:txBody>
      </p:sp>
      <p:sp>
        <p:nvSpPr>
          <p:cNvPr id="261" name="Google Shape;261;p23: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23</a:t>
            </a:fld>
            <a:endParaRPr/>
          </a:p>
        </p:txBody>
      </p:sp>
      <p:sp>
        <p:nvSpPr>
          <p:cNvPr id="262" name="Google Shape;262;p2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8" name="Google Shape;268;p24: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a:t>
            </a:r>
            <a:r>
              <a:rPr lang="en-US" sz="1200" b="1" i="0" u="none">
                <a:solidFill>
                  <a:srgbClr val="000000"/>
                </a:solidFill>
                <a:latin typeface="Times New Roman"/>
                <a:ea typeface="Times New Roman"/>
                <a:cs typeface="Times New Roman"/>
                <a:sym typeface="Times New Roman"/>
              </a:rPr>
              <a:t>decision mode specifies the instants in time at which the selection function</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is exercised. There are two general categories: nonpreemptive and preemptive</a:t>
            </a:r>
            <a:endParaRPr/>
          </a:p>
        </p:txBody>
      </p:sp>
      <p:sp>
        <p:nvSpPr>
          <p:cNvPr id="269" name="Google Shape;269;p24: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24</a:t>
            </a:fld>
            <a:endParaRPr/>
          </a:p>
        </p:txBody>
      </p:sp>
      <p:sp>
        <p:nvSpPr>
          <p:cNvPr id="270" name="Google Shape;270;p2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8" name="Google Shape;278;p25: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a:solidFill>
                  <a:srgbClr val="000000"/>
                </a:solidFill>
                <a:latin typeface="Times New Roman"/>
                <a:ea typeface="Times New Roman"/>
                <a:cs typeface="Times New Roman"/>
                <a:sym typeface="Times New Roman"/>
              </a:rPr>
              <a:t>Non-preemptive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In this case, once a process is in the Running state, it continues to execute until </a:t>
            </a:r>
            <a:endParaRPr/>
          </a:p>
          <a:p>
            <a:pPr marL="682625" marR="0" lvl="1" indent="-223837" algn="l" rtl="0">
              <a:lnSpc>
                <a:spcPct val="100000"/>
              </a:lnSpc>
              <a:spcBef>
                <a:spcPts val="40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it terminates or </a:t>
            </a:r>
            <a:endParaRPr/>
          </a:p>
          <a:p>
            <a:pPr marL="682625" marR="0" lvl="1" indent="-223837" algn="l" rtl="0">
              <a:lnSpc>
                <a:spcPct val="100000"/>
              </a:lnSpc>
              <a:spcBef>
                <a:spcPts val="40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it blocks itself to wait for I/O or to request some operating system service.</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1" i="0" u="none">
                <a:solidFill>
                  <a:srgbClr val="000000"/>
                </a:solidFill>
                <a:latin typeface="Times New Roman"/>
                <a:ea typeface="Times New Roman"/>
                <a:cs typeface="Times New Roman"/>
                <a:sym typeface="Times New Roman"/>
              </a:rPr>
              <a:t>Preemptive: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currently running process may be interrupted and moved to the Ready state by the operating system.</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decision to preempt may be performed </a:t>
            </a:r>
            <a:endParaRPr/>
          </a:p>
          <a:p>
            <a:pPr marL="682625" marR="0" lvl="1" indent="-223837" algn="l" rtl="0">
              <a:lnSpc>
                <a:spcPct val="100000"/>
              </a:lnSpc>
              <a:spcBef>
                <a:spcPts val="400"/>
              </a:spcBef>
              <a:spcAft>
                <a:spcPts val="0"/>
              </a:spcAft>
              <a:buClr>
                <a:srgbClr val="000000"/>
              </a:buClr>
              <a:buSzPts val="1200"/>
              <a:buFont typeface="Arial"/>
              <a:buChar char="•"/>
            </a:pPr>
            <a:r>
              <a:rPr lang="en-US" sz="1200" b="0" i="0" u="none" strike="noStrike" cap="none">
                <a:solidFill>
                  <a:srgbClr val="000000"/>
                </a:solidFill>
                <a:latin typeface="Times New Roman"/>
                <a:ea typeface="Times New Roman"/>
                <a:cs typeface="Times New Roman"/>
                <a:sym typeface="Times New Roman"/>
              </a:rPr>
              <a:t>when a new process arrives; </a:t>
            </a:r>
            <a:endParaRPr/>
          </a:p>
          <a:p>
            <a:pPr marL="682625" marR="0" lvl="1" indent="-223837" algn="l" rtl="0">
              <a:lnSpc>
                <a:spcPct val="100000"/>
              </a:lnSpc>
              <a:spcBef>
                <a:spcPts val="400"/>
              </a:spcBef>
              <a:spcAft>
                <a:spcPts val="0"/>
              </a:spcAft>
              <a:buClr>
                <a:srgbClr val="000000"/>
              </a:buClr>
              <a:buSzPts val="1200"/>
              <a:buFont typeface="Arial"/>
              <a:buChar char="•"/>
            </a:pPr>
            <a:r>
              <a:rPr lang="en-US" sz="1200" b="0" i="0" u="none" strike="noStrike" cap="none">
                <a:solidFill>
                  <a:srgbClr val="000000"/>
                </a:solidFill>
                <a:latin typeface="Times New Roman"/>
                <a:ea typeface="Times New Roman"/>
                <a:cs typeface="Times New Roman"/>
                <a:sym typeface="Times New Roman"/>
              </a:rPr>
              <a:t>when an interrupt occurs that places a blocked process in the Ready state; </a:t>
            </a:r>
            <a:endParaRPr/>
          </a:p>
          <a:p>
            <a:pPr marL="682625" marR="0" lvl="1" indent="-223837" algn="l" rtl="0">
              <a:lnSpc>
                <a:spcPct val="100000"/>
              </a:lnSpc>
              <a:spcBef>
                <a:spcPts val="400"/>
              </a:spcBef>
              <a:spcAft>
                <a:spcPts val="0"/>
              </a:spcAft>
              <a:buClr>
                <a:srgbClr val="000000"/>
              </a:buClr>
              <a:buSzPts val="1200"/>
              <a:buFont typeface="Arial"/>
              <a:buChar char="•"/>
            </a:pPr>
            <a:r>
              <a:rPr lang="en-US" sz="1200" b="0" i="0" u="none" strike="noStrike" cap="none">
                <a:solidFill>
                  <a:srgbClr val="000000"/>
                </a:solidFill>
                <a:latin typeface="Times New Roman"/>
                <a:ea typeface="Times New Roman"/>
                <a:cs typeface="Times New Roman"/>
                <a:sym typeface="Times New Roman"/>
              </a:rPr>
              <a:t>or periodically, based on a clock interrupt.</a:t>
            </a:r>
            <a:endParaRPr/>
          </a:p>
          <a:p>
            <a:pPr marL="0" marR="0" lvl="0" indent="0" algn="l" rtl="0">
              <a:lnSpc>
                <a:spcPct val="100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79" name="Google Shape;279;p25: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25</a:t>
            </a:fld>
            <a:endParaRPr/>
          </a:p>
        </p:txBody>
      </p:sp>
      <p:sp>
        <p:nvSpPr>
          <p:cNvPr id="280" name="Google Shape;280;p2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90" name="Google Shape;290;p2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91" name="Google Shape;291;p2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7: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98" name="Google Shape;298;p2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99" name="Google Shape;299;p2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8: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6" name="Google Shape;306;p2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07" name="Google Shape;307;p2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9: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15" name="Google Shape;315;p29: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As we describe the various scheduling policies, we will use the set of processes</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in Table 9.4 as a running example. We can think of these as batch jobs, with the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service time being the total execution time required. Alternatively, we can consider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these to be ongoing processes that require alternate use of the processor and I/O</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in a repetitive fashion. In this latter case, the service times represent the processor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time required in one cycle. In either case, in terms of a queuing model, this quantity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corresponds to the service time.</a:t>
            </a:r>
            <a:endParaRPr/>
          </a:p>
          <a:p>
            <a:pPr marL="0" marR="0" lvl="0" indent="0" algn="l" rtl="0">
              <a:lnSpc>
                <a:spcPct val="100000"/>
              </a:lnSpc>
              <a:spcBef>
                <a:spcPts val="0"/>
              </a:spcBef>
              <a:spcAft>
                <a:spcPts val="0"/>
              </a:spcAft>
              <a:buNone/>
            </a:pPr>
            <a:endParaRPr sz="1200" b="0" i="0" u="none">
              <a:solidFill>
                <a:srgbClr val="000000"/>
              </a:solidFill>
              <a:latin typeface="Times New Roman"/>
              <a:ea typeface="Times New Roman"/>
              <a:cs typeface="Times New Roman"/>
              <a:sym typeface="Times New Roman"/>
            </a:endParaRPr>
          </a:p>
        </p:txBody>
      </p:sp>
      <p:sp>
        <p:nvSpPr>
          <p:cNvPr id="316" name="Google Shape;316;p29: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29</a:t>
            </a:fld>
            <a:endParaRPr/>
          </a:p>
        </p:txBody>
      </p:sp>
      <p:sp>
        <p:nvSpPr>
          <p:cNvPr id="317" name="Google Shape;317;p2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1" name="Google Shape;91;p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2" name="Google Shape;92;p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0: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4" name="Google Shape;324;p3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25" name="Google Shape;325;p3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1: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3" name="Google Shape;333;p3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34" name="Google Shape;334;p3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2:notes"/>
          <p:cNvSpPr>
            <a:spLocks noGrp="1" noRot="1" noChangeAspect="1"/>
          </p:cNvSpPr>
          <p:nvPr>
            <p:ph type="sldImg" idx="2"/>
          </p:nvPr>
        </p:nvSpPr>
        <p:spPr>
          <a:xfrm>
            <a:off x="1147762" y="687387"/>
            <a:ext cx="4543425" cy="34067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1" name="Google Shape;341;p3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42" name="Google Shape;342;p3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3: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8" name="Google Shape;348;p3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49" name="Google Shape;349;p3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4: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7" name="Google Shape;357;p34: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5: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3" name="Google Shape;363;p3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64" name="Google Shape;364;p3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6: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1" name="Google Shape;371;p36: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7: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7" name="Google Shape;377;p3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78" name="Google Shape;378;p3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87" name="Google Shape;387;p3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88" name="Google Shape;388;p3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9: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94" name="Google Shape;394;p3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395" name="Google Shape;395;p3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1144587" y="687387"/>
            <a:ext cx="4567237" cy="34242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9" name="Google Shape;99;p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0" name="Google Shape;100;p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0: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01" name="Google Shape;401;p4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02" name="Google Shape;402;p4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1: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08" name="Google Shape;408;p4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09" name="Google Shape;409;p4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2: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17" name="Google Shape;417;p4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18" name="Google Shape;418;p4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3: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24" name="Google Shape;424;p43: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One useful guide is that the time quantum should be slightly greater than the time required for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 typical interaction or process function. If it is less, then most processes will require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at least two time quanta. Figure 9.6 illustrates the effect this has on response time.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Note that in the limiting case of a time quantum that is longer than the longest running</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round robin degenerates to FCFS.</a:t>
            </a:r>
            <a:endParaRPr/>
          </a:p>
        </p:txBody>
      </p:sp>
      <p:sp>
        <p:nvSpPr>
          <p:cNvPr id="425" name="Google Shape;425;p43: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43</a:t>
            </a:fld>
            <a:endParaRPr/>
          </a:p>
        </p:txBody>
      </p:sp>
      <p:sp>
        <p:nvSpPr>
          <p:cNvPr id="426" name="Google Shape;426;p4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4: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4" name="Google Shape;434;p44: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Figure 9.6 continued.</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Effect of size of preemption time quantum.</a:t>
            </a:r>
            <a:endParaRPr/>
          </a:p>
        </p:txBody>
      </p:sp>
      <p:sp>
        <p:nvSpPr>
          <p:cNvPr id="435" name="Google Shape;435;p44: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44</a:t>
            </a:fld>
            <a:endParaRPr/>
          </a:p>
        </p:txBody>
      </p:sp>
      <p:sp>
        <p:nvSpPr>
          <p:cNvPr id="436" name="Google Shape;436;p4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5: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2" name="Google Shape;442;p4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43" name="Google Shape;443;p4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6: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0" name="Google Shape;450;p4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51" name="Google Shape;451;p4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4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59" name="Google Shape;459;p4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8: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65" name="Google Shape;465;p4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66" name="Google Shape;466;p4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9: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3" name="Google Shape;473;p49: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 The </a:t>
            </a:r>
            <a:r>
              <a:rPr lang="en-US" sz="1200" b="1" i="0" u="none">
                <a:solidFill>
                  <a:srgbClr val="000000"/>
                </a:solidFill>
                <a:latin typeface="Times New Roman"/>
                <a:ea typeface="Times New Roman"/>
                <a:cs typeface="Times New Roman"/>
                <a:sym typeface="Times New Roman"/>
              </a:rPr>
              <a:t>selection function determines which</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among ready processes, is selected next for execution. The function may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be based on priority, resource requirements, or the execution characteristics of the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process. In the latter case, three quantities are significant:</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w = time spent in system so far, waiting</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e = time spent in execution so far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1" u="none">
                <a:solidFill>
                  <a:srgbClr val="000000"/>
                </a:solidFill>
                <a:latin typeface="Times New Roman"/>
                <a:ea typeface="Times New Roman"/>
                <a:cs typeface="Times New Roman"/>
                <a:sym typeface="Times New Roman"/>
              </a:rPr>
              <a:t>s = total service time required by the process, including e ; generally, this quantity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must be estimated or supplied by the user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For example, the selection function max[ </a:t>
            </a:r>
            <a:r>
              <a:rPr lang="en-US" sz="1200" b="0" i="1" u="none">
                <a:solidFill>
                  <a:srgbClr val="000000"/>
                </a:solidFill>
                <a:latin typeface="Times New Roman"/>
                <a:ea typeface="Times New Roman"/>
                <a:cs typeface="Times New Roman"/>
                <a:sym typeface="Times New Roman"/>
              </a:rPr>
              <a:t>w ] indicates an FCFS discipline.</a:t>
            </a:r>
            <a:endParaRPr/>
          </a:p>
        </p:txBody>
      </p:sp>
      <p:sp>
        <p:nvSpPr>
          <p:cNvPr id="474" name="Google Shape;474;p49: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49</a:t>
            </a:fld>
            <a:endParaRPr/>
          </a:p>
        </p:txBody>
      </p:sp>
      <p:sp>
        <p:nvSpPr>
          <p:cNvPr id="475" name="Google Shape;475;p4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7" name="Google Shape;107;p5:notes"/>
          <p:cNvSpPr txBox="1"/>
          <p:nvPr/>
        </p:nvSpPr>
        <p:spPr>
          <a:xfrm>
            <a:off x="912812" y="4343400"/>
            <a:ext cx="5002212" cy="40878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aim of processor scheduling is to assign processes to be executed by the processor</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or processors over time, in a way that meets system objectives, such as response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time, throughput, and processor efficiency. In many systems, this scheduling activity</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is broken down into three separate functions: long-, medium-, and short-term</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scheduling. The names suggest the relative time scales with which these functions are</a:t>
            </a:r>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performed.</a:t>
            </a:r>
            <a:endParaRPr/>
          </a:p>
        </p:txBody>
      </p:sp>
      <p:sp>
        <p:nvSpPr>
          <p:cNvPr id="108" name="Google Shape;108;p5:notes"/>
          <p:cNvSpPr txBox="1"/>
          <p:nvPr/>
        </p:nvSpPr>
        <p:spPr>
          <a:xfrm>
            <a:off x="3884612" y="8685212"/>
            <a:ext cx="2971800" cy="4572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5</a:t>
            </a:fld>
            <a:endParaRPr/>
          </a:p>
        </p:txBody>
      </p:sp>
      <p:sp>
        <p:nvSpPr>
          <p:cNvPr id="109" name="Google Shape;109;p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1" name="Google Shape;481;p5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82" name="Google Shape;482;p5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1: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7" name="Google Shape;487;p5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88" name="Google Shape;488;p5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2: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07" name="Google Shape;507;p5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08" name="Google Shape;508;p5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3: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8" name="Google Shape;528;p5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29" name="Google Shape;529;p5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4: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66" name="Google Shape;566;p5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67" name="Google Shape;567;p5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5: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06" name="Google Shape;606;p55: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07" name="Google Shape;607;p5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6: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14" name="Google Shape;614;p5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15" name="Google Shape;615;p5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7: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3" name="Google Shape;623;p5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24" name="Google Shape;624;p5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8: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9" name="Google Shape;629;p5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30" name="Google Shape;630;p5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9: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36" name="Google Shape;636;p59:notes"/>
          <p:cNvSpPr txBox="1"/>
          <p:nvPr/>
        </p:nvSpPr>
        <p:spPr>
          <a:xfrm>
            <a:off x="912812" y="4343400"/>
            <a:ext cx="5026025" cy="740886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We can classify multiprocessor systems as follows:</a:t>
            </a:r>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r>
              <a:rPr lang="en-US" sz="2000" b="1" i="0" u="none">
                <a:solidFill>
                  <a:srgbClr val="000000"/>
                </a:solidFill>
                <a:latin typeface="Arial"/>
                <a:ea typeface="Arial"/>
                <a:cs typeface="Arial"/>
                <a:sym typeface="Arial"/>
              </a:rPr>
              <a:t>Loosely coupled </a:t>
            </a:r>
            <a:r>
              <a:rPr lang="en-US" sz="2000" b="0" i="0" u="none">
                <a:solidFill>
                  <a:srgbClr val="000000"/>
                </a:solidFill>
                <a:latin typeface="Arial"/>
                <a:ea typeface="Arial"/>
                <a:cs typeface="Arial"/>
                <a:sym typeface="Arial"/>
              </a:rPr>
              <a:t>or distributed multiprocessor, or cluster: </a:t>
            </a:r>
            <a:endParaRPr/>
          </a:p>
          <a:p>
            <a:pPr marL="1317625" marR="0" lvl="1" indent="-403225"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 Consists of a collection of relatively autonomous systems, each processor having its own main memory and I/O channels.</a:t>
            </a:r>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r>
              <a:rPr lang="en-US" sz="2000" b="1" i="0" u="none">
                <a:solidFill>
                  <a:srgbClr val="000000"/>
                </a:solidFill>
                <a:latin typeface="Arial"/>
                <a:ea typeface="Arial"/>
                <a:cs typeface="Arial"/>
                <a:sym typeface="Arial"/>
              </a:rPr>
              <a:t>Functionally specialized </a:t>
            </a:r>
            <a:r>
              <a:rPr lang="en-US" sz="2000" b="0" i="0" u="none">
                <a:solidFill>
                  <a:srgbClr val="000000"/>
                </a:solidFill>
                <a:latin typeface="Arial"/>
                <a:ea typeface="Arial"/>
                <a:cs typeface="Arial"/>
                <a:sym typeface="Arial"/>
              </a:rPr>
              <a:t>processors:</a:t>
            </a:r>
            <a:endParaRPr/>
          </a:p>
          <a:p>
            <a:pPr marL="1317625" marR="0" lvl="1" indent="-403225"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An example is an I/O processor. </a:t>
            </a:r>
            <a:endParaRPr/>
          </a:p>
          <a:p>
            <a:pPr marL="1317625" marR="0" lvl="1" indent="-403225"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In this case, there is a master, general-purpose processor; specialized processors are controlled by the master processor and provide services to it.</a:t>
            </a:r>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r>
              <a:rPr lang="en-US" sz="2000" b="1" i="0" u="none">
                <a:solidFill>
                  <a:srgbClr val="000000"/>
                </a:solidFill>
                <a:latin typeface="Arial"/>
                <a:ea typeface="Arial"/>
                <a:cs typeface="Arial"/>
                <a:sym typeface="Arial"/>
              </a:rPr>
              <a:t>Tightly coupled multiprocessing</a:t>
            </a:r>
            <a:r>
              <a:rPr lang="en-US" sz="2000" b="0" i="0" u="none">
                <a:solidFill>
                  <a:srgbClr val="000000"/>
                </a:solidFill>
                <a:latin typeface="Arial"/>
                <a:ea typeface="Arial"/>
                <a:cs typeface="Arial"/>
                <a:sym typeface="Arial"/>
              </a:rPr>
              <a:t>:</a:t>
            </a:r>
            <a:endParaRPr/>
          </a:p>
          <a:p>
            <a:pPr marL="1317625" marR="0" lvl="1" indent="-403225"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Consists of a set of processors that share a common main memory and are under the integrated control of an operating system.</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637" name="Google Shape;637;p59:notes"/>
          <p:cNvSpPr txBox="1"/>
          <p:nvPr/>
        </p:nvSpPr>
        <p:spPr>
          <a:xfrm>
            <a:off x="0" y="0"/>
            <a:ext cx="1587" cy="15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59</a:t>
            </a:fld>
            <a:endParaRPr/>
          </a:p>
        </p:txBody>
      </p:sp>
      <p:sp>
        <p:nvSpPr>
          <p:cNvPr id="638" name="Google Shape;638;p5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6" name="Google Shape;116;p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17" name="Google Shape;117;p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0:notes"/>
          <p:cNvSpPr>
            <a:spLocks noGrp="1" noRot="1" noChangeAspect="1"/>
          </p:cNvSpPr>
          <p:nvPr>
            <p:ph type="sldImg" idx="2"/>
          </p:nvPr>
        </p:nvSpPr>
        <p:spPr>
          <a:xfrm>
            <a:off x="1260475" y="722312"/>
            <a:ext cx="4799012" cy="3598862"/>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44" name="Google Shape;644;p6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45" name="Google Shape;645;p6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1: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09" name="Google Shape;709;p61: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62: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15" name="Google Shape;715;p6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16" name="Google Shape;716;p6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3: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22" name="Google Shape;722;p6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23" name="Google Shape;723;p6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64: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30" name="Google Shape;730;p6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31" name="Google Shape;731;p6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65: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37" name="Google Shape;737;p6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38" name="Google Shape;738;p6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66: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45" name="Google Shape;745;p6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46" name="Google Shape;746;p6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7: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54" name="Google Shape;754;p67: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8:notes"/>
          <p:cNvSpPr>
            <a:spLocks noGrp="1" noRot="1" noChangeAspect="1"/>
          </p:cNvSpPr>
          <p:nvPr>
            <p:ph type="sldImg" idx="2"/>
          </p:nvPr>
        </p:nvSpPr>
        <p:spPr>
          <a:xfrm>
            <a:off x="0" y="0"/>
            <a:ext cx="1587" cy="15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60" name="Google Shape;760;p68:notes"/>
          <p:cNvSpPr/>
          <p:nvPr/>
        </p:nvSpPr>
        <p:spPr>
          <a:xfrm>
            <a:off x="0" y="0"/>
            <a:ext cx="1587" cy="42052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61" name="Google Shape;761;p68:notes"/>
          <p:cNvSpPr txBox="1"/>
          <p:nvPr/>
        </p:nvSpPr>
        <p:spPr>
          <a:xfrm>
            <a:off x="0" y="0"/>
            <a:ext cx="1587" cy="15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68</a:t>
            </a:fld>
            <a:endParaRPr/>
          </a:p>
        </p:txBody>
      </p:sp>
      <p:sp>
        <p:nvSpPr>
          <p:cNvPr id="762" name="Google Shape;762;p6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69: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69" name="Google Shape;769;p6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70" name="Google Shape;770;p6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3" name="Google Shape;123;p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24" name="Google Shape;124;p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0: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76" name="Google Shape;776;p7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77" name="Google Shape;777;p7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71:notes"/>
          <p:cNvSpPr>
            <a:spLocks noGrp="1" noRot="1" noChangeAspect="1"/>
          </p:cNvSpPr>
          <p:nvPr>
            <p:ph type="sldImg" idx="2"/>
          </p:nvPr>
        </p:nvSpPr>
        <p:spPr>
          <a:xfrm>
            <a:off x="1146175" y="687387"/>
            <a:ext cx="4560887" cy="3421062"/>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83" name="Google Shape;783;p71: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84" name="Google Shape;784;p71: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72: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0" name="Google Shape;790;p72:notes"/>
          <p:cNvSpPr/>
          <p:nvPr/>
        </p:nvSpPr>
        <p:spPr>
          <a:xfrm>
            <a:off x="912812" y="4343400"/>
            <a:ext cx="5026025" cy="41116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791" name="Google Shape;791;p72:notes"/>
          <p:cNvSpPr txBox="1"/>
          <p:nvPr/>
        </p:nvSpPr>
        <p:spPr>
          <a:xfrm>
            <a:off x="0" y="0"/>
            <a:ext cx="1587" cy="15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72</a:t>
            </a:fld>
            <a:endParaRPr/>
          </a:p>
        </p:txBody>
      </p:sp>
      <p:sp>
        <p:nvSpPr>
          <p:cNvPr id="792" name="Google Shape;792;p7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3: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8" name="Google Shape;798;p73:notes"/>
          <p:cNvSpPr txBox="1"/>
          <p:nvPr/>
        </p:nvSpPr>
        <p:spPr>
          <a:xfrm>
            <a:off x="912812" y="4343400"/>
            <a:ext cx="5026025" cy="49688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The kernel can execute on any processor, </a:t>
            </a:r>
            <a:endParaRPr/>
          </a:p>
          <a:p>
            <a:pPr marL="858837" marR="0" lvl="1" indent="-401637"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 and each processor does self-scheduling from the pool of available processes. </a:t>
            </a:r>
            <a:endParaRPr/>
          </a:p>
          <a:p>
            <a:pPr marL="0" marR="0" lvl="0" indent="0" algn="l" rtl="0">
              <a:lnSpc>
                <a:spcPct val="100000"/>
              </a:lnSpc>
              <a:spcBef>
                <a:spcPts val="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This approach complicates the operating system. </a:t>
            </a:r>
            <a:endParaRPr/>
          </a:p>
          <a:p>
            <a:pPr marL="0" marR="0" lvl="0" indent="0" algn="l" rtl="0">
              <a:lnSpc>
                <a:spcPct val="100000"/>
              </a:lnSpc>
              <a:spcBef>
                <a:spcPts val="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The operating system must ensure that two processors do not choose the same process and that the processes are not somehow lost from the queue.</a:t>
            </a:r>
            <a:endParaRPr/>
          </a:p>
          <a:p>
            <a:pPr marL="0" marR="0" lvl="0" indent="0" algn="l" rtl="0">
              <a:lnSpc>
                <a:spcPct val="100000"/>
              </a:lnSpc>
              <a:spcBef>
                <a:spcPts val="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Techniques must be employed to resolve and synchronize competing claims to resources.</a:t>
            </a:r>
            <a:endParaRPr/>
          </a:p>
        </p:txBody>
      </p:sp>
      <p:sp>
        <p:nvSpPr>
          <p:cNvPr id="799" name="Google Shape;799;p73:notes"/>
          <p:cNvSpPr txBox="1"/>
          <p:nvPr/>
        </p:nvSpPr>
        <p:spPr>
          <a:xfrm>
            <a:off x="0" y="0"/>
            <a:ext cx="1587" cy="15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1400"/>
                <a:buFont typeface="Arial"/>
                <a:buNone/>
              </a:pPr>
              <a:t>73</a:t>
            </a:fld>
            <a:endParaRPr/>
          </a:p>
        </p:txBody>
      </p:sp>
      <p:sp>
        <p:nvSpPr>
          <p:cNvPr id="800" name="Google Shape;800;p7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74: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06" name="Google Shape;806;p74: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07" name="Google Shape;807;p7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75: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13" name="Google Shape;813;p7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14" name="Google Shape;814;p7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76:notes"/>
          <p:cNvSpPr>
            <a:spLocks noGrp="1" noRot="1" noChangeAspect="1"/>
          </p:cNvSpPr>
          <p:nvPr>
            <p:ph type="sldImg" idx="2"/>
          </p:nvPr>
        </p:nvSpPr>
        <p:spPr>
          <a:xfrm>
            <a:off x="1150937"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0" name="Google Shape;820;p7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21" name="Google Shape;821;p7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77: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7" name="Google Shape;827;p77: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28" name="Google Shape;828;p7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36" name="Google Shape;836;p78:notes"/>
          <p:cNvSpPr txBox="1"/>
          <p:nvPr/>
        </p:nvSpPr>
        <p:spPr>
          <a:xfrm>
            <a:off x="685800" y="4343400"/>
            <a:ext cx="5486400" cy="4114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200"/>
              <a:buFont typeface="Times New Roman"/>
              <a:buNone/>
            </a:pPr>
            <a:r>
              <a:rPr lang="en-US" sz="1200" b="1" i="0" u="none">
                <a:solidFill>
                  <a:srgbClr val="000000"/>
                </a:solidFill>
                <a:latin typeface="Times New Roman"/>
                <a:ea typeface="Times New Roman"/>
                <a:cs typeface="Times New Roman"/>
                <a:sym typeface="Times New Roman"/>
              </a:rPr>
              <a:t>Animated Slide</a:t>
            </a:r>
            <a:endParaRPr/>
          </a:p>
          <a:p>
            <a:pPr marL="0" marR="0" lvl="0" indent="0" algn="l" rtl="0">
              <a:lnSpc>
                <a:spcPct val="90000"/>
              </a:lnSpc>
              <a:spcBef>
                <a:spcPts val="400"/>
              </a:spcBef>
              <a:spcAft>
                <a:spcPts val="0"/>
              </a:spcAft>
              <a:buClr>
                <a:srgbClr val="000000"/>
              </a:buClr>
              <a:buSzPts val="1200"/>
              <a:buFont typeface="Times New Roman"/>
              <a:buNone/>
            </a:pPr>
            <a:r>
              <a:rPr lang="en-US" sz="1200" b="1" i="1" u="none">
                <a:solidFill>
                  <a:srgbClr val="000000"/>
                </a:solidFill>
                <a:latin typeface="Times New Roman"/>
                <a:ea typeface="Times New Roman"/>
                <a:cs typeface="Times New Roman"/>
                <a:sym typeface="Times New Roman"/>
              </a:rPr>
              <a:t>Click 1</a:t>
            </a:r>
            <a:r>
              <a:rPr lang="en-US" sz="1200" b="0" i="0" u="none">
                <a:solidFill>
                  <a:srgbClr val="000000"/>
                </a:solidFill>
                <a:latin typeface="Times New Roman"/>
                <a:ea typeface="Times New Roman"/>
                <a:cs typeface="Times New Roman"/>
                <a:sym typeface="Times New Roman"/>
              </a:rPr>
              <a:t> Cars approach intersection</a:t>
            </a:r>
            <a:endParaRPr/>
          </a:p>
          <a:p>
            <a:pPr marL="0" marR="0" lvl="0" indent="0" algn="l" rtl="0">
              <a:lnSpc>
                <a:spcPct val="9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 </a:t>
            </a:r>
            <a:r>
              <a:rPr lang="en-US" sz="1200" b="1" i="1" u="none">
                <a:solidFill>
                  <a:srgbClr val="000000"/>
                </a:solidFill>
                <a:latin typeface="Times New Roman"/>
                <a:ea typeface="Times New Roman"/>
                <a:cs typeface="Times New Roman"/>
                <a:sym typeface="Times New Roman"/>
              </a:rPr>
              <a:t>Then </a:t>
            </a:r>
            <a:r>
              <a:rPr lang="en-US" sz="1200" b="0" i="0" u="none">
                <a:solidFill>
                  <a:srgbClr val="000000"/>
                </a:solidFill>
                <a:latin typeface="Times New Roman"/>
                <a:ea typeface="Times New Roman"/>
                <a:cs typeface="Times New Roman"/>
                <a:sym typeface="Times New Roman"/>
              </a:rPr>
              <a:t>Cars announce their resource needs</a:t>
            </a:r>
            <a:endParaRPr/>
          </a:p>
          <a:p>
            <a:pPr marL="0" marR="0" lvl="0" indent="0" algn="l" rtl="0">
              <a:lnSpc>
                <a:spcPct val="9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9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All deadlocks involve conflicting needs for resources by two or more processes.   A common example is the traffic deadlock. </a:t>
            </a:r>
            <a:endParaRPr/>
          </a:p>
          <a:p>
            <a:pPr marL="0" marR="0" lvl="0" indent="0" algn="l" rtl="0">
              <a:lnSpc>
                <a:spcPct val="9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The typical rule of the road in the United States is that a car at a four-way stop should defer to a car immediately to its right.</a:t>
            </a:r>
            <a:endParaRPr/>
          </a:p>
          <a:p>
            <a:pPr marL="0" marR="0" lvl="0" indent="0" algn="l" rtl="0">
              <a:lnSpc>
                <a:spcPct val="9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9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This rule works if there are only two or three cars at the intersection. </a:t>
            </a:r>
            <a:endParaRPr/>
          </a:p>
          <a:p>
            <a:pPr marL="0" marR="0" lvl="0" indent="0" algn="l" rtl="0">
              <a:lnSpc>
                <a:spcPct val="9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9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If all four cars arrive at about the same time, each will refrain from entering the intersection, this causes a  </a:t>
            </a:r>
            <a:r>
              <a:rPr lang="en-US" sz="1200" b="1" i="0" u="none">
                <a:solidFill>
                  <a:srgbClr val="000000"/>
                </a:solidFill>
                <a:latin typeface="Times New Roman"/>
                <a:ea typeface="Times New Roman"/>
                <a:cs typeface="Times New Roman"/>
                <a:sym typeface="Times New Roman"/>
              </a:rPr>
              <a:t>potential deadlock.</a:t>
            </a:r>
            <a:endParaRPr/>
          </a:p>
          <a:p>
            <a:pPr marL="434975" marR="0" lvl="1" indent="-76200" algn="l" rtl="0">
              <a:lnSpc>
                <a:spcPct val="90000"/>
              </a:lnSpc>
              <a:spcBef>
                <a:spcPts val="400"/>
              </a:spcBef>
              <a:spcAft>
                <a:spcPts val="0"/>
              </a:spcAft>
              <a:buClr>
                <a:srgbClr val="000000"/>
              </a:buClr>
              <a:buSzPts val="1200"/>
              <a:buFont typeface="Calibri"/>
              <a:buChar char="•"/>
            </a:pPr>
            <a:r>
              <a:rPr lang="en-US" sz="1200" b="0" i="0" u="none" strike="noStrike" cap="none">
                <a:solidFill>
                  <a:srgbClr val="000000"/>
                </a:solidFill>
                <a:latin typeface="Times New Roman"/>
                <a:ea typeface="Times New Roman"/>
                <a:cs typeface="Times New Roman"/>
                <a:sym typeface="Times New Roman"/>
              </a:rPr>
              <a:t>The deadlock is only potential, not actual, because the necessary resources are available for any of the cars to proceed. </a:t>
            </a:r>
            <a:endParaRPr/>
          </a:p>
          <a:p>
            <a:pPr marL="434975" marR="0" lvl="1" indent="-76200" algn="l" rtl="0">
              <a:lnSpc>
                <a:spcPct val="90000"/>
              </a:lnSpc>
              <a:spcBef>
                <a:spcPts val="400"/>
              </a:spcBef>
              <a:spcAft>
                <a:spcPts val="0"/>
              </a:spcAft>
              <a:buClr>
                <a:srgbClr val="000000"/>
              </a:buClr>
              <a:buSzPts val="1200"/>
              <a:buFont typeface="Calibri"/>
              <a:buChar char="•"/>
            </a:pPr>
            <a:r>
              <a:rPr lang="en-US" sz="1200" b="0" i="0" u="none" strike="noStrike" cap="none">
                <a:solidFill>
                  <a:srgbClr val="000000"/>
                </a:solidFill>
                <a:latin typeface="Times New Roman"/>
                <a:ea typeface="Times New Roman"/>
                <a:cs typeface="Times New Roman"/>
                <a:sym typeface="Times New Roman"/>
              </a:rPr>
              <a:t>If one car eventually does proceed, it can do so.</a:t>
            </a:r>
            <a:endParaRPr/>
          </a:p>
        </p:txBody>
      </p:sp>
      <p:sp>
        <p:nvSpPr>
          <p:cNvPr id="837" name="Google Shape;837;p78: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a:solidFill>
                  <a:srgbClr val="FFFFFF"/>
                </a:solidFill>
                <a:latin typeface="Calibri"/>
                <a:ea typeface="Calibri"/>
                <a:cs typeface="Calibri"/>
                <a:sym typeface="Calibri"/>
              </a:rPr>
              <a:pPr marL="0" marR="0" lvl="0" indent="0" algn="r" rtl="0">
                <a:lnSpc>
                  <a:spcPct val="100000"/>
                </a:lnSpc>
                <a:spcBef>
                  <a:spcPts val="0"/>
                </a:spcBef>
                <a:spcAft>
                  <a:spcPts val="0"/>
                </a:spcAft>
                <a:buClr>
                  <a:srgbClr val="FFFFFF"/>
                </a:buClr>
                <a:buSzPts val="1200"/>
                <a:buFont typeface="Calibri"/>
                <a:buNone/>
              </a:pPr>
              <a:t>78</a:t>
            </a:fld>
            <a:endParaRPr/>
          </a:p>
        </p:txBody>
      </p:sp>
      <p:sp>
        <p:nvSpPr>
          <p:cNvPr id="838" name="Google Shape;838;p7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53" name="Google Shape;853;p79:notes"/>
          <p:cNvSpPr txBox="1"/>
          <p:nvPr/>
        </p:nvSpPr>
        <p:spPr>
          <a:xfrm>
            <a:off x="685800" y="4343400"/>
            <a:ext cx="5486400" cy="411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a:solidFill>
                  <a:srgbClr val="000000"/>
                </a:solidFill>
                <a:latin typeface="Times New Roman"/>
                <a:ea typeface="Times New Roman"/>
                <a:cs typeface="Times New Roman"/>
                <a:sym typeface="Times New Roman"/>
              </a:rPr>
              <a:t>Animated Slide</a:t>
            </a:r>
            <a:endParaRPr/>
          </a:p>
          <a:p>
            <a:pPr marL="0" marR="0" lvl="0" indent="0" algn="l" rtl="0">
              <a:lnSpc>
                <a:spcPct val="100000"/>
              </a:lnSpc>
              <a:spcBef>
                <a:spcPts val="400"/>
              </a:spcBef>
              <a:spcAft>
                <a:spcPts val="0"/>
              </a:spcAft>
              <a:buClr>
                <a:srgbClr val="000000"/>
              </a:buClr>
              <a:buSzPts val="1200"/>
              <a:buFont typeface="Times New Roman"/>
              <a:buNone/>
            </a:pPr>
            <a:r>
              <a:rPr lang="en-US" sz="1200" b="1" i="1" u="none">
                <a:solidFill>
                  <a:srgbClr val="000000"/>
                </a:solidFill>
                <a:latin typeface="Times New Roman"/>
                <a:ea typeface="Times New Roman"/>
                <a:cs typeface="Times New Roman"/>
                <a:sym typeface="Times New Roman"/>
              </a:rPr>
              <a:t>Click 1</a:t>
            </a:r>
            <a:r>
              <a:rPr lang="en-US" sz="1200" b="0" i="0" u="none">
                <a:solidFill>
                  <a:srgbClr val="000000"/>
                </a:solidFill>
                <a:latin typeface="Times New Roman"/>
                <a:ea typeface="Times New Roman"/>
                <a:cs typeface="Times New Roman"/>
                <a:sym typeface="Times New Roman"/>
              </a:rPr>
              <a:t> Cars move to deadlock</a:t>
            </a:r>
            <a:endParaRPr/>
          </a:p>
          <a:p>
            <a:pPr marL="0" marR="0" lvl="0" indent="0" algn="l" rtl="0">
              <a:lnSpc>
                <a:spcPct val="100000"/>
              </a:lnSpc>
              <a:spcBef>
                <a:spcPts val="400"/>
              </a:spcBef>
              <a:spcAft>
                <a:spcPts val="0"/>
              </a:spcAft>
              <a:buClr>
                <a:srgbClr val="000000"/>
              </a:buClr>
              <a:buSzPts val="1200"/>
              <a:buFont typeface="Times New Roman"/>
              <a:buNone/>
            </a:pPr>
            <a:r>
              <a:rPr lang="en-US" sz="1200" b="1" i="1" u="none">
                <a:solidFill>
                  <a:srgbClr val="000000"/>
                </a:solidFill>
                <a:latin typeface="Times New Roman"/>
                <a:ea typeface="Times New Roman"/>
                <a:cs typeface="Times New Roman"/>
                <a:sym typeface="Times New Roman"/>
              </a:rPr>
              <a:t>Then  </a:t>
            </a:r>
            <a:r>
              <a:rPr lang="en-US" sz="1200" b="0" i="0" u="none">
                <a:solidFill>
                  <a:srgbClr val="000000"/>
                </a:solidFill>
                <a:latin typeface="Times New Roman"/>
                <a:ea typeface="Times New Roman"/>
                <a:cs typeface="Times New Roman"/>
                <a:sym typeface="Times New Roman"/>
              </a:rPr>
              <a:t>Cars announce their resource need</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1" i="1" u="none">
                <a:solidFill>
                  <a:srgbClr val="000000"/>
                </a:solidFill>
                <a:latin typeface="Times New Roman"/>
                <a:ea typeface="Times New Roman"/>
                <a:cs typeface="Times New Roman"/>
                <a:sym typeface="Times New Roman"/>
              </a:rPr>
              <a:t>But </a:t>
            </a:r>
            <a:r>
              <a:rPr lang="en-US" sz="1200" b="0" i="0" u="none">
                <a:solidFill>
                  <a:srgbClr val="000000"/>
                </a:solidFill>
                <a:latin typeface="Times New Roman"/>
                <a:ea typeface="Times New Roman"/>
                <a:cs typeface="Times New Roman"/>
                <a:sym typeface="Times New Roman"/>
              </a:rPr>
              <a:t>if all four cars ignore the rules and proceed (cautiously) into the intersection at the same time, then </a:t>
            </a:r>
            <a:r>
              <a:rPr lang="en-US" sz="1200" b="1" i="0" u="none">
                <a:solidFill>
                  <a:srgbClr val="000000"/>
                </a:solidFill>
                <a:latin typeface="Times New Roman"/>
                <a:ea typeface="Times New Roman"/>
                <a:cs typeface="Times New Roman"/>
                <a:sym typeface="Times New Roman"/>
              </a:rPr>
              <a:t>each car seizes one resource </a:t>
            </a:r>
            <a:r>
              <a:rPr lang="en-US" sz="1200" b="0" i="0" u="none">
                <a:solidFill>
                  <a:srgbClr val="000000"/>
                </a:solidFill>
                <a:latin typeface="Times New Roman"/>
                <a:ea typeface="Times New Roman"/>
                <a:cs typeface="Times New Roman"/>
                <a:sym typeface="Times New Roman"/>
              </a:rPr>
              <a:t>(one quadrant) but cannot proceed because the required second resource has already been seized by another car.</a:t>
            </a:r>
            <a:endParaRPr/>
          </a:p>
          <a:p>
            <a:pPr marL="0" marR="0" lvl="0" indent="0" algn="l" rtl="0">
              <a:lnSpc>
                <a:spcPct val="100000"/>
              </a:lnSpc>
              <a:spcBef>
                <a:spcPts val="400"/>
              </a:spcBef>
              <a:spcAft>
                <a:spcPts val="0"/>
              </a:spcAft>
              <a:buClr>
                <a:srgbClr val="FFFFFF"/>
              </a:buClr>
              <a:buSzPts val="1200"/>
              <a:buFont typeface="Times New Roman"/>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This is an actual deadlock.</a:t>
            </a:r>
            <a:endParaRPr/>
          </a:p>
          <a:p>
            <a:pPr marL="0" marR="0" lvl="0" indent="0" algn="l" rtl="0">
              <a:lnSpc>
                <a:spcPct val="100000"/>
              </a:lnSpc>
              <a:spcBef>
                <a:spcPts val="0"/>
              </a:spcBef>
              <a:spcAft>
                <a:spcPts val="0"/>
              </a:spcAft>
              <a:buNone/>
            </a:pPr>
            <a:endParaRPr sz="1200" b="0" i="0" u="none">
              <a:solidFill>
                <a:srgbClr val="000000"/>
              </a:solidFill>
              <a:latin typeface="Times New Roman"/>
              <a:ea typeface="Times New Roman"/>
              <a:cs typeface="Times New Roman"/>
              <a:sym typeface="Times New Roman"/>
            </a:endParaRPr>
          </a:p>
        </p:txBody>
      </p:sp>
      <p:sp>
        <p:nvSpPr>
          <p:cNvPr id="854" name="Google Shape;854;p79: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a:solidFill>
                  <a:srgbClr val="FFFFFF"/>
                </a:solidFill>
                <a:latin typeface="Calibri"/>
                <a:ea typeface="Calibri"/>
                <a:cs typeface="Calibri"/>
                <a:sym typeface="Calibri"/>
              </a:rPr>
              <a:pPr marL="0" marR="0" lvl="0" indent="0" algn="r" rtl="0">
                <a:lnSpc>
                  <a:spcPct val="100000"/>
                </a:lnSpc>
                <a:spcBef>
                  <a:spcPts val="0"/>
                </a:spcBef>
                <a:spcAft>
                  <a:spcPts val="0"/>
                </a:spcAft>
                <a:buClr>
                  <a:srgbClr val="FFFFFF"/>
                </a:buClr>
                <a:buSzPts val="1200"/>
                <a:buFont typeface="Calibri"/>
                <a:buNone/>
              </a:pPr>
              <a:t>79</a:t>
            </a:fld>
            <a:endParaRPr/>
          </a:p>
        </p:txBody>
      </p:sp>
      <p:sp>
        <p:nvSpPr>
          <p:cNvPr id="855" name="Google Shape;855;p7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a:spLocks noGrp="1" noRot="1" noChangeAspect="1"/>
          </p:cNvSpPr>
          <p:nvPr>
            <p:ph type="sldImg" idx="2"/>
          </p:nvPr>
        </p:nvSpPr>
        <p:spPr>
          <a:xfrm>
            <a:off x="1144587" y="687387"/>
            <a:ext cx="4567237" cy="34242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1" name="Google Shape;131;p8: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32" name="Google Shape;132;p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80:notes"/>
          <p:cNvSpPr>
            <a:spLocks noGrp="1" noRot="1" noChangeAspect="1"/>
          </p:cNvSpPr>
          <p:nvPr>
            <p:ph type="sldImg" idx="2"/>
          </p:nvPr>
        </p:nvSpPr>
        <p:spPr>
          <a:xfrm>
            <a:off x="1146175" y="687387"/>
            <a:ext cx="4562475" cy="34226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70" name="Google Shape;870;p80: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71" name="Google Shape;871;p8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81:notes"/>
          <p:cNvSpPr>
            <a:spLocks noGrp="1" noRot="1" noChangeAspect="1"/>
          </p:cNvSpPr>
          <p:nvPr>
            <p:ph type="sldImg" idx="2"/>
          </p:nvPr>
        </p:nvSpPr>
        <p:spPr>
          <a:xfrm>
            <a:off x="1144587" y="687387"/>
            <a:ext cx="4540250" cy="33972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80" name="Google Shape;880;p81:notes"/>
          <p:cNvSpPr txBox="1">
            <a:spLocks noGrp="1"/>
          </p:cNvSpPr>
          <p:nvPr>
            <p:ph type="body" idx="1"/>
          </p:nvPr>
        </p:nvSpPr>
        <p:spPr>
          <a:xfrm>
            <a:off x="912812" y="4343400"/>
            <a:ext cx="5000625" cy="40862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86" name="Google Shape;886;p8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87" name="Google Shape;887;p8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93" name="Google Shape;893;p83: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894" name="Google Shape;894;p8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00" name="Google Shape;900;p8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01" name="Google Shape;901;p8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85: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07" name="Google Shape;907;p85: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15" name="Google Shape;915;p86: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16" name="Google Shape;916;p8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87: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25" name="Google Shape;925;p87: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26" name="Google Shape;926;p8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8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34" name="Google Shape;934;p8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35" name="Google Shape;935;p8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41" name="Google Shape;941;p89: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42" name="Google Shape;942;p8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a:spLocks noGrp="1" noRot="1" noChangeAspect="1"/>
          </p:cNvSpPr>
          <p:nvPr>
            <p:ph type="sldImg" idx="2"/>
          </p:nvPr>
        </p:nvSpPr>
        <p:spPr>
          <a:xfrm>
            <a:off x="1144587" y="687387"/>
            <a:ext cx="456882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9" name="Google Shape;139;p9: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0" name="Google Shape;140;p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0: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50" name="Google Shape;950;p90: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51" name="Google Shape;951;p90: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1:notes"/>
          <p:cNvSpPr>
            <a:spLocks noGrp="1" noRot="1" noChangeAspect="1"/>
          </p:cNvSpPr>
          <p:nvPr>
            <p:ph type="sldImg" idx="2"/>
          </p:nvPr>
        </p:nvSpPr>
        <p:spPr>
          <a:xfrm>
            <a:off x="1149350" y="687387"/>
            <a:ext cx="4532312" cy="3398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57" name="Google Shape;957;p91:notes"/>
          <p:cNvSpPr txBox="1">
            <a:spLocks noGrp="1"/>
          </p:cNvSpPr>
          <p:nvPr>
            <p:ph type="body" idx="1"/>
          </p:nvPr>
        </p:nvSpPr>
        <p:spPr>
          <a:xfrm>
            <a:off x="912812" y="4343400"/>
            <a:ext cx="5002212" cy="40878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92: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92</a:t>
            </a:fld>
            <a:endParaRPr/>
          </a:p>
        </p:txBody>
      </p:sp>
      <p:sp>
        <p:nvSpPr>
          <p:cNvPr id="965" name="Google Shape;965;p92: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66" name="Google Shape;966;p92: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67" name="Google Shape;967;p92: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93: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93</a:t>
            </a:fld>
            <a:endParaRPr/>
          </a:p>
        </p:txBody>
      </p:sp>
      <p:sp>
        <p:nvSpPr>
          <p:cNvPr id="973" name="Google Shape;973;p93: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74" name="Google Shape;974;p93: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75" name="Google Shape;975;p93: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94: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81" name="Google Shape;981;p94: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82" name="Google Shape;982;p94: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95:notes"/>
          <p:cNvSpPr txBox="1"/>
          <p:nvPr/>
        </p:nvSpPr>
        <p:spPr>
          <a:xfrm>
            <a:off x="3967162" y="8820150"/>
            <a:ext cx="3030537" cy="463550"/>
          </a:xfrm>
          <a:prstGeom prst="rect">
            <a:avLst/>
          </a:prstGeom>
          <a:noFill/>
          <a:ln>
            <a:noFill/>
          </a:ln>
        </p:spPr>
        <p:txBody>
          <a:bodyPr spcFirstLastPara="1" wrap="square" lIns="92875" tIns="46425" rIns="92875" bIns="464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95</a:t>
            </a:fld>
            <a:endParaRPr/>
          </a:p>
        </p:txBody>
      </p:sp>
      <p:sp>
        <p:nvSpPr>
          <p:cNvPr id="988" name="Google Shape;988;p95:notes"/>
          <p:cNvSpPr>
            <a:spLocks noGrp="1" noRot="1" noChangeAspect="1"/>
          </p:cNvSpPr>
          <p:nvPr>
            <p:ph type="sldImg" idx="2"/>
          </p:nvPr>
        </p:nvSpPr>
        <p:spPr>
          <a:xfrm>
            <a:off x="117792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89" name="Google Shape;989;p95: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90" name="Google Shape;990;p95: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96:notes"/>
          <p:cNvSpPr>
            <a:spLocks noGrp="1" noRot="1" noChangeAspect="1"/>
          </p:cNvSpPr>
          <p:nvPr>
            <p:ph type="sldImg" idx="2"/>
          </p:nvPr>
        </p:nvSpPr>
        <p:spPr>
          <a:xfrm>
            <a:off x="1143000" y="695325"/>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96" name="Google Shape;996;p96:notes"/>
          <p:cNvSpPr/>
          <p:nvPr/>
        </p:nvSpPr>
        <p:spPr>
          <a:xfrm>
            <a:off x="912812" y="4343400"/>
            <a:ext cx="5008562" cy="40957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997" name="Google Shape;997;p96: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7:notes"/>
          <p:cNvSpPr>
            <a:spLocks noGrp="1" noRot="1" noChangeAspect="1"/>
          </p:cNvSpPr>
          <p:nvPr>
            <p:ph type="sldImg" idx="2"/>
          </p:nvPr>
        </p:nvSpPr>
        <p:spPr>
          <a:xfrm>
            <a:off x="1149350" y="687387"/>
            <a:ext cx="4537075" cy="34036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07" name="Google Shape;1007;p97:notes"/>
          <p:cNvSpPr/>
          <p:nvPr/>
        </p:nvSpPr>
        <p:spPr>
          <a:xfrm>
            <a:off x="912812" y="4343400"/>
            <a:ext cx="5006975" cy="40925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08" name="Google Shape;1008;p97: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98: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14" name="Google Shape;1014;p98:notes"/>
          <p:cNvSpPr/>
          <p:nvPr/>
        </p:nvSpPr>
        <p:spPr>
          <a:xfrm>
            <a:off x="912812" y="4343400"/>
            <a:ext cx="5003800" cy="4089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015" name="Google Shape;1015;p98: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99:notes"/>
          <p:cNvSpPr>
            <a:spLocks noGrp="1" noRot="1" noChangeAspect="1"/>
          </p:cNvSpPr>
          <p:nvPr>
            <p:ph type="sldImg" idx="2"/>
          </p:nvPr>
        </p:nvSpPr>
        <p:spPr>
          <a:xfrm>
            <a:off x="1149350" y="687387"/>
            <a:ext cx="4533900" cy="34004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25" name="Google Shape;1025;p99:notes"/>
          <p:cNvSpPr txBox="1"/>
          <p:nvPr/>
        </p:nvSpPr>
        <p:spPr>
          <a:xfrm>
            <a:off x="912812" y="4343400"/>
            <a:ext cx="5003800" cy="408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Cycle, but no deadlock</a:t>
            </a:r>
            <a:endParaRPr/>
          </a:p>
        </p:txBody>
      </p:sp>
      <p:sp>
        <p:nvSpPr>
          <p:cNvPr id="1026" name="Google Shape;1026;p99:notes"/>
          <p:cNvSpPr txBox="1"/>
          <p:nvPr/>
        </p:nvSpPr>
        <p:spPr>
          <a:xfrm>
            <a:off x="3884612" y="8685212"/>
            <a:ext cx="2971800" cy="457200"/>
          </a:xfrm>
          <a:prstGeom prst="rect">
            <a:avLst/>
          </a:prstGeom>
          <a:noFill/>
          <a:ln>
            <a:noFill/>
          </a:ln>
        </p:spPr>
        <p:txBody>
          <a:bodyPr spcFirstLastPara="1" wrap="square" lIns="89625" tIns="44625" rIns="89625" bIns="44625" anchor="t" anchorCtr="0">
            <a:noAutofit/>
          </a:bodyPr>
          <a:lstStyle/>
          <a:p>
            <a:pPr marL="0" marR="0" lvl="0" indent="0" algn="l" rtl="0">
              <a:lnSpc>
                <a:spcPct val="100000"/>
              </a:lnSpc>
              <a:spcBef>
                <a:spcPts val="0"/>
              </a:spcBef>
              <a:spcAft>
                <a:spcPts val="0"/>
              </a:spcAft>
              <a:buClr>
                <a:srgbClr val="FFFFFF"/>
              </a:buClr>
              <a:buSzPts val="2600"/>
              <a:buFont typeface="Times New Roman"/>
              <a:buNone/>
            </a:pPr>
            <a:fld id="{00000000-1234-1234-1234-123412341234}" type="slidenum">
              <a:rPr lang="en-US" sz="2600" b="0" i="0" u="none">
                <a:solidFill>
                  <a:srgbClr val="FFFFFF"/>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FFFFFF"/>
                </a:buClr>
                <a:buSzPts val="2600"/>
                <a:buFont typeface="Times New Roman"/>
                <a:buNone/>
              </a:pPr>
              <a:t>99</a:t>
            </a:fld>
            <a:endParaRPr/>
          </a:p>
        </p:txBody>
      </p:sp>
      <p:sp>
        <p:nvSpPr>
          <p:cNvPr id="1027" name="Google Shape;1027;p99:notes"/>
          <p:cNvSpPr txBox="1">
            <a:spLocks noGrp="1"/>
          </p:cNvSpPr>
          <p:nvPr>
            <p:ph type="body" idx="1"/>
          </p:nvPr>
        </p:nvSpPr>
        <p:spPr>
          <a:xfrm>
            <a:off x="912812" y="4343400"/>
            <a:ext cx="4997450" cy="40830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34" name="Google Shape;34;p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35" name="Google Shape;35;p2"/>
          <p:cNvSpPr txBox="1">
            <a:spLocks noGrp="1"/>
          </p:cNvSpPr>
          <p:nvPr>
            <p:ph type="sldNum" idx="12"/>
          </p:nvPr>
        </p:nvSpPr>
        <p:spPr>
          <a:xfrm>
            <a:off x="6553200" y="6242050"/>
            <a:ext cx="2101850" cy="425450"/>
          </a:xfrm>
          <a:prstGeom prst="rect">
            <a:avLst/>
          </a:prstGeom>
          <a:noFill/>
          <a:ln>
            <a:noFill/>
          </a:ln>
        </p:spPr>
        <p:txBody>
          <a:bodyPr spcFirstLastPara="1" wrap="square" lIns="90000" tIns="46800" rIns="90000" bIns="46800" anchor="b" anchorCtr="0">
            <a:noAutofit/>
          </a:bodyPr>
          <a:lstStyle>
            <a:lvl1pPr marL="0" lvl="0" indent="0" algn="r">
              <a:lnSpc>
                <a:spcPct val="100000"/>
              </a:lnSpc>
              <a:spcBef>
                <a:spcPts val="0"/>
              </a:spcBef>
              <a:spcAft>
                <a:spcPts val="0"/>
              </a:spcAft>
              <a:buNone/>
              <a:defRPr sz="1200">
                <a:solidFill>
                  <a:srgbClr val="000000"/>
                </a:solidFill>
                <a:latin typeface="Garamond"/>
                <a:ea typeface="Garamond"/>
                <a:cs typeface="Garamond"/>
                <a:sym typeface="Garamond"/>
              </a:defRPr>
            </a:lvl1pPr>
            <a:lvl2pPr marL="0" lvl="1" indent="0" algn="r">
              <a:lnSpc>
                <a:spcPct val="100000"/>
              </a:lnSpc>
              <a:spcBef>
                <a:spcPts val="0"/>
              </a:spcBef>
              <a:spcAft>
                <a:spcPts val="0"/>
              </a:spcAft>
              <a:buNone/>
              <a:defRPr sz="1200">
                <a:solidFill>
                  <a:srgbClr val="000000"/>
                </a:solidFill>
                <a:latin typeface="Garamond"/>
                <a:ea typeface="Garamond"/>
                <a:cs typeface="Garamond"/>
                <a:sym typeface="Garamond"/>
              </a:defRPr>
            </a:lvl2pPr>
            <a:lvl3pPr marL="0" lvl="2" indent="0" algn="r">
              <a:lnSpc>
                <a:spcPct val="100000"/>
              </a:lnSpc>
              <a:spcBef>
                <a:spcPts val="0"/>
              </a:spcBef>
              <a:spcAft>
                <a:spcPts val="0"/>
              </a:spcAft>
              <a:buNone/>
              <a:defRPr sz="1200">
                <a:solidFill>
                  <a:srgbClr val="000000"/>
                </a:solidFill>
                <a:latin typeface="Garamond"/>
                <a:ea typeface="Garamond"/>
                <a:cs typeface="Garamond"/>
                <a:sym typeface="Garamond"/>
              </a:defRPr>
            </a:lvl3pPr>
            <a:lvl4pPr marL="0" lvl="3" indent="0" algn="r">
              <a:lnSpc>
                <a:spcPct val="100000"/>
              </a:lnSpc>
              <a:spcBef>
                <a:spcPts val="0"/>
              </a:spcBef>
              <a:spcAft>
                <a:spcPts val="0"/>
              </a:spcAft>
              <a:buNone/>
              <a:defRPr sz="1200">
                <a:solidFill>
                  <a:srgbClr val="000000"/>
                </a:solidFill>
                <a:latin typeface="Garamond"/>
                <a:ea typeface="Garamond"/>
                <a:cs typeface="Garamond"/>
                <a:sym typeface="Garamond"/>
              </a:defRPr>
            </a:lvl4pPr>
            <a:lvl5pPr marL="0" lvl="4" indent="0" algn="r">
              <a:lnSpc>
                <a:spcPct val="100000"/>
              </a:lnSpc>
              <a:spcBef>
                <a:spcPts val="0"/>
              </a:spcBef>
              <a:spcAft>
                <a:spcPts val="0"/>
              </a:spcAft>
              <a:buNone/>
              <a:defRPr sz="1200">
                <a:solidFill>
                  <a:srgbClr val="000000"/>
                </a:solidFill>
                <a:latin typeface="Garamond"/>
                <a:ea typeface="Garamond"/>
                <a:cs typeface="Garamond"/>
                <a:sym typeface="Garamond"/>
              </a:defRPr>
            </a:lvl5pPr>
            <a:lvl6pPr marL="0" lvl="5" indent="0" algn="r">
              <a:lnSpc>
                <a:spcPct val="100000"/>
              </a:lnSpc>
              <a:spcBef>
                <a:spcPts val="0"/>
              </a:spcBef>
              <a:spcAft>
                <a:spcPts val="0"/>
              </a:spcAft>
              <a:buNone/>
              <a:defRPr sz="1200">
                <a:solidFill>
                  <a:srgbClr val="000000"/>
                </a:solidFill>
                <a:latin typeface="Garamond"/>
                <a:ea typeface="Garamond"/>
                <a:cs typeface="Garamond"/>
                <a:sym typeface="Garamond"/>
              </a:defRPr>
            </a:lvl6pPr>
            <a:lvl7pPr marL="0" lvl="6" indent="0" algn="r">
              <a:lnSpc>
                <a:spcPct val="100000"/>
              </a:lnSpc>
              <a:spcBef>
                <a:spcPts val="0"/>
              </a:spcBef>
              <a:spcAft>
                <a:spcPts val="0"/>
              </a:spcAft>
              <a:buNone/>
              <a:defRPr sz="1200">
                <a:solidFill>
                  <a:srgbClr val="000000"/>
                </a:solidFill>
                <a:latin typeface="Garamond"/>
                <a:ea typeface="Garamond"/>
                <a:cs typeface="Garamond"/>
                <a:sym typeface="Garamond"/>
              </a:defRPr>
            </a:lvl7pPr>
            <a:lvl8pPr marL="0" lvl="7" indent="0" algn="r">
              <a:lnSpc>
                <a:spcPct val="100000"/>
              </a:lnSpc>
              <a:spcBef>
                <a:spcPts val="0"/>
              </a:spcBef>
              <a:spcAft>
                <a:spcPts val="0"/>
              </a:spcAft>
              <a:buNone/>
              <a:defRPr sz="1200">
                <a:solidFill>
                  <a:srgbClr val="000000"/>
                </a:solidFill>
                <a:latin typeface="Garamond"/>
                <a:ea typeface="Garamond"/>
                <a:cs typeface="Garamond"/>
                <a:sym typeface="Garamond"/>
              </a:defRPr>
            </a:lvl8pPr>
            <a:lvl9pPr marL="0" lvl="8" indent="0" algn="r">
              <a:lnSpc>
                <a:spcPct val="100000"/>
              </a:lnSpc>
              <a:spcBef>
                <a:spcPts val="0"/>
              </a:spcBef>
              <a:spcAft>
                <a:spcPts val="0"/>
              </a:spcAft>
              <a:buNone/>
              <a:defRPr sz="1200">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45" name="Google Shape;45;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46" name="Google Shape;46;p4"/>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lvl="0" indent="0" algn="l">
              <a:lnSpc>
                <a:spcPct val="100000"/>
              </a:lnSpc>
              <a:spcBef>
                <a:spcPts val="0"/>
              </a:spcBef>
              <a:spcAft>
                <a:spcPts val="0"/>
              </a:spcAft>
              <a:buNone/>
              <a:defRPr sz="2400">
                <a:solidFill>
                  <a:srgbClr val="000000"/>
                </a:solidFill>
              </a:defRPr>
            </a:lvl1pPr>
            <a:lvl2pPr marL="0" lvl="1" indent="0" algn="l">
              <a:lnSpc>
                <a:spcPct val="100000"/>
              </a:lnSpc>
              <a:spcBef>
                <a:spcPts val="0"/>
              </a:spcBef>
              <a:spcAft>
                <a:spcPts val="0"/>
              </a:spcAft>
              <a:buNone/>
              <a:defRPr sz="2400">
                <a:solidFill>
                  <a:srgbClr val="000000"/>
                </a:solidFill>
              </a:defRPr>
            </a:lvl2pPr>
            <a:lvl3pPr marL="0" lvl="2" indent="0" algn="l">
              <a:lnSpc>
                <a:spcPct val="100000"/>
              </a:lnSpc>
              <a:spcBef>
                <a:spcPts val="0"/>
              </a:spcBef>
              <a:spcAft>
                <a:spcPts val="0"/>
              </a:spcAft>
              <a:buNone/>
              <a:defRPr sz="2400">
                <a:solidFill>
                  <a:srgbClr val="000000"/>
                </a:solidFill>
              </a:defRPr>
            </a:lvl3pPr>
            <a:lvl4pPr marL="0" lvl="3" indent="0" algn="l">
              <a:lnSpc>
                <a:spcPct val="100000"/>
              </a:lnSpc>
              <a:spcBef>
                <a:spcPts val="0"/>
              </a:spcBef>
              <a:spcAft>
                <a:spcPts val="0"/>
              </a:spcAft>
              <a:buNone/>
              <a:defRPr sz="2400">
                <a:solidFill>
                  <a:srgbClr val="000000"/>
                </a:solidFill>
              </a:defRPr>
            </a:lvl4pPr>
            <a:lvl5pPr marL="0" lvl="4" indent="0" algn="l">
              <a:lnSpc>
                <a:spcPct val="100000"/>
              </a:lnSpc>
              <a:spcBef>
                <a:spcPts val="0"/>
              </a:spcBef>
              <a:spcAft>
                <a:spcPts val="0"/>
              </a:spcAft>
              <a:buNone/>
              <a:defRPr sz="2400">
                <a:solidFill>
                  <a:srgbClr val="000000"/>
                </a:solidFill>
              </a:defRPr>
            </a:lvl5pPr>
            <a:lvl6pPr marL="0" lvl="5" indent="0" algn="l">
              <a:lnSpc>
                <a:spcPct val="100000"/>
              </a:lnSpc>
              <a:spcBef>
                <a:spcPts val="0"/>
              </a:spcBef>
              <a:spcAft>
                <a:spcPts val="0"/>
              </a:spcAft>
              <a:buNone/>
              <a:defRPr sz="2400">
                <a:solidFill>
                  <a:srgbClr val="000000"/>
                </a:solidFill>
              </a:defRPr>
            </a:lvl6pPr>
            <a:lvl7pPr marL="0" lvl="6" indent="0" algn="l">
              <a:lnSpc>
                <a:spcPct val="100000"/>
              </a:lnSpc>
              <a:spcBef>
                <a:spcPts val="0"/>
              </a:spcBef>
              <a:spcAft>
                <a:spcPts val="0"/>
              </a:spcAft>
              <a:buNone/>
              <a:defRPr sz="2400">
                <a:solidFill>
                  <a:srgbClr val="000000"/>
                </a:solidFill>
              </a:defRPr>
            </a:lvl7pPr>
            <a:lvl8pPr marL="0" lvl="7" indent="0" algn="l">
              <a:lnSpc>
                <a:spcPct val="100000"/>
              </a:lnSpc>
              <a:spcBef>
                <a:spcPts val="0"/>
              </a:spcBef>
              <a:spcAft>
                <a:spcPts val="0"/>
              </a:spcAft>
              <a:buNone/>
              <a:defRPr sz="2400">
                <a:solidFill>
                  <a:srgbClr val="000000"/>
                </a:solidFill>
              </a:defRPr>
            </a:lvl8pPr>
            <a:lvl9pPr marL="0" lvl="8" indent="0" algn="l">
              <a:lnSpc>
                <a:spcPct val="100000"/>
              </a:lnSpc>
              <a:spcBef>
                <a:spcPts val="0"/>
              </a:spcBef>
              <a:spcAft>
                <a:spcPts val="0"/>
              </a:spcAft>
              <a:buNone/>
              <a:defRPr sz="2400">
                <a:solidFill>
                  <a:srgbClr val="000000"/>
                </a:solidFil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58" name="Google Shape;58;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59" name="Google Shape;59;p6"/>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lvl="0" indent="0" algn="l">
              <a:lnSpc>
                <a:spcPct val="100000"/>
              </a:lnSpc>
              <a:spcBef>
                <a:spcPts val="0"/>
              </a:spcBef>
              <a:spcAft>
                <a:spcPts val="0"/>
              </a:spcAft>
              <a:buNone/>
              <a:defRPr sz="2400">
                <a:solidFill>
                  <a:srgbClr val="000000"/>
                </a:solidFill>
              </a:defRPr>
            </a:lvl1pPr>
            <a:lvl2pPr marL="0" lvl="1" indent="0" algn="l">
              <a:lnSpc>
                <a:spcPct val="100000"/>
              </a:lnSpc>
              <a:spcBef>
                <a:spcPts val="0"/>
              </a:spcBef>
              <a:spcAft>
                <a:spcPts val="0"/>
              </a:spcAft>
              <a:buNone/>
              <a:defRPr sz="2400">
                <a:solidFill>
                  <a:srgbClr val="000000"/>
                </a:solidFill>
              </a:defRPr>
            </a:lvl2pPr>
            <a:lvl3pPr marL="0" lvl="2" indent="0" algn="l">
              <a:lnSpc>
                <a:spcPct val="100000"/>
              </a:lnSpc>
              <a:spcBef>
                <a:spcPts val="0"/>
              </a:spcBef>
              <a:spcAft>
                <a:spcPts val="0"/>
              </a:spcAft>
              <a:buNone/>
              <a:defRPr sz="2400">
                <a:solidFill>
                  <a:srgbClr val="000000"/>
                </a:solidFill>
              </a:defRPr>
            </a:lvl3pPr>
            <a:lvl4pPr marL="0" lvl="3" indent="0" algn="l">
              <a:lnSpc>
                <a:spcPct val="100000"/>
              </a:lnSpc>
              <a:spcBef>
                <a:spcPts val="0"/>
              </a:spcBef>
              <a:spcAft>
                <a:spcPts val="0"/>
              </a:spcAft>
              <a:buNone/>
              <a:defRPr sz="2400">
                <a:solidFill>
                  <a:srgbClr val="000000"/>
                </a:solidFill>
              </a:defRPr>
            </a:lvl4pPr>
            <a:lvl5pPr marL="0" lvl="4" indent="0" algn="l">
              <a:lnSpc>
                <a:spcPct val="100000"/>
              </a:lnSpc>
              <a:spcBef>
                <a:spcPts val="0"/>
              </a:spcBef>
              <a:spcAft>
                <a:spcPts val="0"/>
              </a:spcAft>
              <a:buNone/>
              <a:defRPr sz="2400">
                <a:solidFill>
                  <a:srgbClr val="000000"/>
                </a:solidFill>
              </a:defRPr>
            </a:lvl5pPr>
            <a:lvl6pPr marL="0" lvl="5" indent="0" algn="l">
              <a:lnSpc>
                <a:spcPct val="100000"/>
              </a:lnSpc>
              <a:spcBef>
                <a:spcPts val="0"/>
              </a:spcBef>
              <a:spcAft>
                <a:spcPts val="0"/>
              </a:spcAft>
              <a:buNone/>
              <a:defRPr sz="2400">
                <a:solidFill>
                  <a:srgbClr val="000000"/>
                </a:solidFill>
              </a:defRPr>
            </a:lvl6pPr>
            <a:lvl7pPr marL="0" lvl="6" indent="0" algn="l">
              <a:lnSpc>
                <a:spcPct val="100000"/>
              </a:lnSpc>
              <a:spcBef>
                <a:spcPts val="0"/>
              </a:spcBef>
              <a:spcAft>
                <a:spcPts val="0"/>
              </a:spcAft>
              <a:buNone/>
              <a:defRPr sz="2400">
                <a:solidFill>
                  <a:srgbClr val="000000"/>
                </a:solidFill>
              </a:defRPr>
            </a:lvl7pPr>
            <a:lvl8pPr marL="0" lvl="7" indent="0" algn="l">
              <a:lnSpc>
                <a:spcPct val="100000"/>
              </a:lnSpc>
              <a:spcBef>
                <a:spcPts val="0"/>
              </a:spcBef>
              <a:spcAft>
                <a:spcPts val="0"/>
              </a:spcAft>
              <a:buNone/>
              <a:defRPr sz="2400">
                <a:solidFill>
                  <a:srgbClr val="000000"/>
                </a:solidFill>
              </a:defRPr>
            </a:lvl8pPr>
            <a:lvl9pPr marL="0" lvl="8" indent="0" algn="l">
              <a:lnSpc>
                <a:spcPct val="100000"/>
              </a:lnSpc>
              <a:spcBef>
                <a:spcPts val="0"/>
              </a:spcBef>
              <a:spcAft>
                <a:spcPts val="0"/>
              </a:spcAft>
              <a:buNone/>
              <a:defRPr sz="2400">
                <a:solidFill>
                  <a:srgbClr val="000000"/>
                </a:solidFil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71" name="Google Shape;71;p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600" b="0" i="0" u="none">
                <a:solidFill>
                  <a:srgbClr val="FFFFFF"/>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600" b="0" i="0" u="none" strike="noStrike" cap="none">
                <a:solidFill>
                  <a:srgbClr val="FFFFFF"/>
                </a:solidFill>
                <a:latin typeface="Times New Roman"/>
                <a:ea typeface="Times New Roman"/>
                <a:cs typeface="Times New Roman"/>
                <a:sym typeface="Times New Roman"/>
              </a:defRPr>
            </a:lvl9pPr>
          </a:lstStyle>
          <a:p>
            <a:endParaRPr/>
          </a:p>
        </p:txBody>
      </p:sp>
      <p:sp>
        <p:nvSpPr>
          <p:cNvPr id="72" name="Google Shape;72;p8"/>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lvl="0" indent="0" algn="l">
              <a:lnSpc>
                <a:spcPct val="100000"/>
              </a:lnSpc>
              <a:spcBef>
                <a:spcPts val="0"/>
              </a:spcBef>
              <a:spcAft>
                <a:spcPts val="0"/>
              </a:spcAft>
              <a:buNone/>
              <a:defRPr sz="2400">
                <a:solidFill>
                  <a:srgbClr val="000000"/>
                </a:solidFill>
              </a:defRPr>
            </a:lvl1pPr>
            <a:lvl2pPr marL="0" lvl="1" indent="0" algn="l">
              <a:lnSpc>
                <a:spcPct val="100000"/>
              </a:lnSpc>
              <a:spcBef>
                <a:spcPts val="0"/>
              </a:spcBef>
              <a:spcAft>
                <a:spcPts val="0"/>
              </a:spcAft>
              <a:buNone/>
              <a:defRPr sz="2400">
                <a:solidFill>
                  <a:srgbClr val="000000"/>
                </a:solidFill>
              </a:defRPr>
            </a:lvl2pPr>
            <a:lvl3pPr marL="0" lvl="2" indent="0" algn="l">
              <a:lnSpc>
                <a:spcPct val="100000"/>
              </a:lnSpc>
              <a:spcBef>
                <a:spcPts val="0"/>
              </a:spcBef>
              <a:spcAft>
                <a:spcPts val="0"/>
              </a:spcAft>
              <a:buNone/>
              <a:defRPr sz="2400">
                <a:solidFill>
                  <a:srgbClr val="000000"/>
                </a:solidFill>
              </a:defRPr>
            </a:lvl3pPr>
            <a:lvl4pPr marL="0" lvl="3" indent="0" algn="l">
              <a:lnSpc>
                <a:spcPct val="100000"/>
              </a:lnSpc>
              <a:spcBef>
                <a:spcPts val="0"/>
              </a:spcBef>
              <a:spcAft>
                <a:spcPts val="0"/>
              </a:spcAft>
              <a:buNone/>
              <a:defRPr sz="2400">
                <a:solidFill>
                  <a:srgbClr val="000000"/>
                </a:solidFill>
              </a:defRPr>
            </a:lvl4pPr>
            <a:lvl5pPr marL="0" lvl="4" indent="0" algn="l">
              <a:lnSpc>
                <a:spcPct val="100000"/>
              </a:lnSpc>
              <a:spcBef>
                <a:spcPts val="0"/>
              </a:spcBef>
              <a:spcAft>
                <a:spcPts val="0"/>
              </a:spcAft>
              <a:buNone/>
              <a:defRPr sz="2400">
                <a:solidFill>
                  <a:srgbClr val="000000"/>
                </a:solidFill>
              </a:defRPr>
            </a:lvl5pPr>
            <a:lvl6pPr marL="0" lvl="5" indent="0" algn="l">
              <a:lnSpc>
                <a:spcPct val="100000"/>
              </a:lnSpc>
              <a:spcBef>
                <a:spcPts val="0"/>
              </a:spcBef>
              <a:spcAft>
                <a:spcPts val="0"/>
              </a:spcAft>
              <a:buNone/>
              <a:defRPr sz="2400">
                <a:solidFill>
                  <a:srgbClr val="000000"/>
                </a:solidFill>
              </a:defRPr>
            </a:lvl6pPr>
            <a:lvl7pPr marL="0" lvl="6" indent="0" algn="l">
              <a:lnSpc>
                <a:spcPct val="100000"/>
              </a:lnSpc>
              <a:spcBef>
                <a:spcPts val="0"/>
              </a:spcBef>
              <a:spcAft>
                <a:spcPts val="0"/>
              </a:spcAft>
              <a:buNone/>
              <a:defRPr sz="2400">
                <a:solidFill>
                  <a:srgbClr val="000000"/>
                </a:solidFill>
              </a:defRPr>
            </a:lvl7pPr>
            <a:lvl8pPr marL="0" lvl="7" indent="0" algn="l">
              <a:lnSpc>
                <a:spcPct val="100000"/>
              </a:lnSpc>
              <a:spcBef>
                <a:spcPts val="0"/>
              </a:spcBef>
              <a:spcAft>
                <a:spcPts val="0"/>
              </a:spcAft>
              <a:buNone/>
              <a:defRPr sz="2400">
                <a:solidFill>
                  <a:srgbClr val="000000"/>
                </a:solidFill>
              </a:defRPr>
            </a:lvl8pPr>
            <a:lvl9pPr marL="0" lvl="8" indent="0" algn="l">
              <a:lnSpc>
                <a:spcPct val="100000"/>
              </a:lnSpc>
              <a:spcBef>
                <a:spcPts val="0"/>
              </a:spcBef>
              <a:spcAft>
                <a:spcPts val="0"/>
              </a:spcAft>
              <a:buNone/>
              <a:defRPr sz="2400">
                <a:solidFill>
                  <a:srgbClr val="000000"/>
                </a:solidFil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
        <p:cNvGrpSpPr/>
        <p:nvPr/>
      </p:nvGrpSpPr>
      <p:grpSpPr>
        <a:xfrm>
          <a:off x="0" y="0"/>
          <a:ext cx="0" cy="0"/>
          <a:chOff x="0" y="0"/>
          <a:chExt cx="0" cy="0"/>
        </a:xfrm>
      </p:grpSpPr>
      <p:sp>
        <p:nvSpPr>
          <p:cNvPr id="26" name="Google Shape;26;p1"/>
          <p:cNvSpPr txBox="1">
            <a:spLocks noGrp="1"/>
          </p:cNvSpPr>
          <p:nvPr>
            <p:ph type="title"/>
          </p:nvPr>
        </p:nvSpPr>
        <p:spPr>
          <a:xfrm>
            <a:off x="914400" y="1524000"/>
            <a:ext cx="7591425" cy="1720850"/>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1pPr>
            <a:lvl2pPr marR="0" lvl="1"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2pPr>
            <a:lvl3pPr marR="0" lvl="2"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3pPr>
            <a:lvl4pPr marR="0" lvl="3"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4pPr>
            <a:lvl5pPr marR="0" lvl="4"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5pPr>
            <a:lvl6pPr marR="0" lvl="5"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6pPr>
            <a:lvl7pPr marR="0" lvl="6"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7pPr>
            <a:lvl8pPr marR="0" lvl="7"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8pPr>
            <a:lvl9pPr marR="0" lvl="8"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9pPr>
          </a:lstStyle>
          <a:p>
            <a:endParaRPr/>
          </a:p>
        </p:txBody>
      </p:sp>
      <p:sp>
        <p:nvSpPr>
          <p:cNvPr id="27" name="Google Shape;27;p1"/>
          <p:cNvSpPr/>
          <p:nvPr/>
        </p:nvSpPr>
        <p:spPr>
          <a:xfrm>
            <a:off x="457200" y="6243637"/>
            <a:ext cx="2130425" cy="4540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8" name="Google Shape;28;p1"/>
          <p:cNvSpPr/>
          <p:nvPr/>
        </p:nvSpPr>
        <p:spPr>
          <a:xfrm>
            <a:off x="3124200" y="6243637"/>
            <a:ext cx="2892425" cy="4540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29" name="Google Shape;29;p1"/>
          <p:cNvSpPr txBox="1">
            <a:spLocks noGrp="1"/>
          </p:cNvSpPr>
          <p:nvPr>
            <p:ph type="sldNum" idx="12"/>
          </p:nvPr>
        </p:nvSpPr>
        <p:spPr>
          <a:xfrm>
            <a:off x="6553200" y="6242050"/>
            <a:ext cx="2101850" cy="425450"/>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latin typeface="Arial"/>
              <a:ea typeface="Arial"/>
              <a:cs typeface="Arial"/>
              <a:sym typeface="Arial"/>
            </a:endParaRPr>
          </a:p>
        </p:txBody>
      </p:sp>
      <p:cxnSp>
        <p:nvCxnSpPr>
          <p:cNvPr id="30" name="Google Shape;30;p1"/>
          <p:cNvCxnSpPr/>
          <p:nvPr/>
        </p:nvCxnSpPr>
        <p:spPr>
          <a:xfrm>
            <a:off x="1981200" y="3962400"/>
            <a:ext cx="6511925" cy="1587"/>
          </a:xfrm>
          <a:prstGeom prst="straightConnector1">
            <a:avLst/>
          </a:prstGeom>
          <a:noFill/>
          <a:ln w="19075" cap="sq" cmpd="sng">
            <a:solidFill>
              <a:srgbClr val="CC9900"/>
            </a:solidFill>
            <a:prstDash val="solid"/>
            <a:miter lim="800000"/>
            <a:headEnd type="none" w="med" len="med"/>
            <a:tailEnd type="none" w="med" len="med"/>
          </a:ln>
        </p:spPr>
      </p:cxnSp>
      <p:sp>
        <p:nvSpPr>
          <p:cNvPr id="31" name="Google Shape;31;p1"/>
          <p:cNvSpPr txBox="1">
            <a:spLocks noGrp="1"/>
          </p:cNvSpPr>
          <p:nvPr>
            <p:ph type="body" idx="1"/>
          </p:nvPr>
        </p:nvSpPr>
        <p:spPr>
          <a:xfrm>
            <a:off x="457200" y="1604962"/>
            <a:ext cx="8197850" cy="5453062"/>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400"/>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50000"/>
              </a:lnSpc>
              <a:spcBef>
                <a:spcPts val="40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50000"/>
              </a:lnSpc>
              <a:spcBef>
                <a:spcPts val="400"/>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6pPr>
            <a:lvl7pPr marL="3200400" marR="0" lvl="6"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7pPr>
            <a:lvl8pPr marL="3657600" marR="0" lvl="7"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8pPr>
            <a:lvl9pPr marL="4114800" marR="0" lvl="8"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
        <p:cNvGrpSpPr/>
        <p:nvPr/>
      </p:nvGrpSpPr>
      <p:grpSpPr>
        <a:xfrm>
          <a:off x="0" y="0"/>
          <a:ext cx="0" cy="0"/>
          <a:chOff x="0" y="0"/>
          <a:chExt cx="0" cy="0"/>
        </a:xfrm>
      </p:grpSpPr>
      <p:sp>
        <p:nvSpPr>
          <p:cNvPr id="37" name="Google Shape;37;p3"/>
          <p:cNvSpPr txBox="1">
            <a:spLocks noGrp="1"/>
          </p:cNvSpPr>
          <p:nvPr>
            <p:ph type="title"/>
          </p:nvPr>
        </p:nvSpPr>
        <p:spPr>
          <a:xfrm>
            <a:off x="457200" y="304800"/>
            <a:ext cx="8197850" cy="528637"/>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1pPr>
            <a:lvl2pPr marR="0" lvl="1"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2pPr>
            <a:lvl3pPr marR="0" lvl="2"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3pPr>
            <a:lvl4pPr marR="0" lvl="3"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4pPr>
            <a:lvl5pPr marR="0" lvl="4"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5pPr>
            <a:lvl6pPr marR="0" lvl="5"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6pPr>
            <a:lvl7pPr marR="0" lvl="6"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7pPr>
            <a:lvl8pPr marR="0" lvl="7"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8pPr>
            <a:lvl9pPr marR="0" lvl="8"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9pPr>
          </a:lstStyle>
          <a:p>
            <a:endParaRPr/>
          </a:p>
        </p:txBody>
      </p:sp>
      <p:sp>
        <p:nvSpPr>
          <p:cNvPr id="38" name="Google Shape;38;p3"/>
          <p:cNvSpPr txBox="1">
            <a:spLocks noGrp="1"/>
          </p:cNvSpPr>
          <p:nvPr>
            <p:ph type="body" idx="1"/>
          </p:nvPr>
        </p:nvSpPr>
        <p:spPr>
          <a:xfrm>
            <a:off x="457200" y="914400"/>
            <a:ext cx="8197850" cy="5546725"/>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50000"/>
              </a:lnSpc>
              <a:spcBef>
                <a:spcPts val="400"/>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50000"/>
              </a:lnSpc>
              <a:spcBef>
                <a:spcPts val="40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50000"/>
              </a:lnSpc>
              <a:spcBef>
                <a:spcPts val="400"/>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6pPr>
            <a:lvl7pPr marL="3200400" marR="0" lvl="6"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7pPr>
            <a:lvl8pPr marL="3657600" marR="0" lvl="7"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8pPr>
            <a:lvl9pPr marL="4114800" marR="0" lvl="8"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39" name="Google Shape;39;p3"/>
          <p:cNvSpPr/>
          <p:nvPr/>
        </p:nvSpPr>
        <p:spPr>
          <a:xfrm>
            <a:off x="457200" y="6237287"/>
            <a:ext cx="2130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0" name="Google Shape;40;p3"/>
          <p:cNvSpPr/>
          <p:nvPr/>
        </p:nvSpPr>
        <p:spPr>
          <a:xfrm>
            <a:off x="3124200" y="6242050"/>
            <a:ext cx="2892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1" name="Google Shape;41;p3"/>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sz="1400">
              <a:latin typeface="Arial"/>
              <a:ea typeface="Arial"/>
              <a:cs typeface="Arial"/>
              <a:sym typeface="Arial"/>
            </a:endParaRPr>
          </a:p>
        </p:txBody>
      </p:sp>
      <p:cxnSp>
        <p:nvCxnSpPr>
          <p:cNvPr id="42" name="Google Shape;42;p3"/>
          <p:cNvCxnSpPr/>
          <p:nvPr/>
        </p:nvCxnSpPr>
        <p:spPr>
          <a:xfrm>
            <a:off x="457200" y="6172200"/>
            <a:ext cx="8229600" cy="1587"/>
          </a:xfrm>
          <a:prstGeom prst="straightConnector1">
            <a:avLst/>
          </a:prstGeom>
          <a:noFill/>
          <a:ln w="19075" cap="sq" cmpd="sng">
            <a:solidFill>
              <a:srgbClr val="CC9900"/>
            </a:solidFill>
            <a:prstDash val="solid"/>
            <a:miter lim="800000"/>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
        <p:cNvGrpSpPr/>
        <p:nvPr/>
      </p:nvGrpSpPr>
      <p:grpSpPr>
        <a:xfrm>
          <a:off x="0" y="0"/>
          <a:ext cx="0" cy="0"/>
          <a:chOff x="0" y="0"/>
          <a:chExt cx="0" cy="0"/>
        </a:xfrm>
      </p:grpSpPr>
      <p:sp>
        <p:nvSpPr>
          <p:cNvPr id="48" name="Google Shape;48;p5"/>
          <p:cNvSpPr/>
          <p:nvPr/>
        </p:nvSpPr>
        <p:spPr>
          <a:xfrm>
            <a:off x="457200" y="6237287"/>
            <a:ext cx="2130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9" name="Google Shape;49;p5"/>
          <p:cNvSpPr/>
          <p:nvPr/>
        </p:nvSpPr>
        <p:spPr>
          <a:xfrm>
            <a:off x="3124200" y="6242050"/>
            <a:ext cx="2892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cxnSp>
        <p:nvCxnSpPr>
          <p:cNvPr id="50" name="Google Shape;50;p5"/>
          <p:cNvCxnSpPr/>
          <p:nvPr/>
        </p:nvCxnSpPr>
        <p:spPr>
          <a:xfrm>
            <a:off x="457200" y="6172200"/>
            <a:ext cx="8229600" cy="1587"/>
          </a:xfrm>
          <a:prstGeom prst="straightConnector1">
            <a:avLst/>
          </a:prstGeom>
          <a:noFill/>
          <a:ln w="19075" cap="sq" cmpd="sng">
            <a:solidFill>
              <a:srgbClr val="CC9900"/>
            </a:solidFill>
            <a:prstDash val="solid"/>
            <a:miter lim="800000"/>
            <a:headEnd type="none" w="med" len="med"/>
            <a:tailEnd type="none" w="med" len="med"/>
          </a:ln>
        </p:spPr>
      </p:cxnSp>
      <p:sp>
        <p:nvSpPr>
          <p:cNvPr id="51" name="Google Shape;51;p5"/>
          <p:cNvSpPr txBox="1">
            <a:spLocks noGrp="1"/>
          </p:cNvSpPr>
          <p:nvPr>
            <p:ph type="title"/>
          </p:nvPr>
        </p:nvSpPr>
        <p:spPr>
          <a:xfrm>
            <a:off x="457200" y="304800"/>
            <a:ext cx="8197850" cy="528637"/>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1pPr>
            <a:lvl2pPr marR="0" lvl="1"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2pPr>
            <a:lvl3pPr marR="0" lvl="2"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3pPr>
            <a:lvl4pPr marR="0" lvl="3"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4pPr>
            <a:lvl5pPr marR="0" lvl="4"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5pPr>
            <a:lvl6pPr marR="0" lvl="5"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6pPr>
            <a:lvl7pPr marR="0" lvl="6"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7pPr>
            <a:lvl8pPr marR="0" lvl="7"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8pPr>
            <a:lvl9pPr marR="0" lvl="8"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9pPr>
          </a:lstStyle>
          <a:p>
            <a:endParaRPr/>
          </a:p>
        </p:txBody>
      </p:sp>
      <p:sp>
        <p:nvSpPr>
          <p:cNvPr id="52" name="Google Shape;52;p5"/>
          <p:cNvSpPr txBox="1">
            <a:spLocks noGrp="1"/>
          </p:cNvSpPr>
          <p:nvPr>
            <p:ph type="body" idx="1"/>
          </p:nvPr>
        </p:nvSpPr>
        <p:spPr>
          <a:xfrm>
            <a:off x="457200" y="914400"/>
            <a:ext cx="8197850" cy="5546725"/>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50000"/>
              </a:lnSpc>
              <a:spcBef>
                <a:spcPts val="400"/>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50000"/>
              </a:lnSpc>
              <a:spcBef>
                <a:spcPts val="40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50000"/>
              </a:lnSpc>
              <a:spcBef>
                <a:spcPts val="400"/>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6pPr>
            <a:lvl7pPr marL="3200400" marR="0" lvl="6"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7pPr>
            <a:lvl8pPr marL="3657600" marR="0" lvl="7"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8pPr>
            <a:lvl9pPr marL="4114800" marR="0" lvl="8"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53" name="Google Shape;53;p5"/>
          <p:cNvSpPr/>
          <p:nvPr/>
        </p:nvSpPr>
        <p:spPr>
          <a:xfrm>
            <a:off x="6689725" y="6492875"/>
            <a:ext cx="2132012" cy="3635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4" name="Google Shape;54;p5"/>
          <p:cNvSpPr/>
          <p:nvPr/>
        </p:nvSpPr>
        <p:spPr>
          <a:xfrm>
            <a:off x="317500" y="6492875"/>
            <a:ext cx="34163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5" name="Google Shape;55;p5"/>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7"/>
          <p:cNvSpPr/>
          <p:nvPr/>
        </p:nvSpPr>
        <p:spPr>
          <a:xfrm>
            <a:off x="457200" y="6237287"/>
            <a:ext cx="2130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2" name="Google Shape;62;p7"/>
          <p:cNvSpPr/>
          <p:nvPr/>
        </p:nvSpPr>
        <p:spPr>
          <a:xfrm>
            <a:off x="3124200" y="6242050"/>
            <a:ext cx="2892425"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cxnSp>
        <p:nvCxnSpPr>
          <p:cNvPr id="63" name="Google Shape;63;p7"/>
          <p:cNvCxnSpPr/>
          <p:nvPr/>
        </p:nvCxnSpPr>
        <p:spPr>
          <a:xfrm>
            <a:off x="457200" y="6172200"/>
            <a:ext cx="8229600" cy="1587"/>
          </a:xfrm>
          <a:prstGeom prst="straightConnector1">
            <a:avLst/>
          </a:prstGeom>
          <a:noFill/>
          <a:ln w="19075" cap="sq" cmpd="sng">
            <a:solidFill>
              <a:srgbClr val="CC9900"/>
            </a:solidFill>
            <a:prstDash val="solid"/>
            <a:miter lim="800000"/>
            <a:headEnd type="none" w="med" len="med"/>
            <a:tailEnd type="none" w="med" len="med"/>
          </a:ln>
        </p:spPr>
      </p:cxnSp>
      <p:sp>
        <p:nvSpPr>
          <p:cNvPr id="64" name="Google Shape;64;p7"/>
          <p:cNvSpPr txBox="1">
            <a:spLocks noGrp="1"/>
          </p:cNvSpPr>
          <p:nvPr>
            <p:ph type="title"/>
          </p:nvPr>
        </p:nvSpPr>
        <p:spPr>
          <a:xfrm>
            <a:off x="457200" y="304800"/>
            <a:ext cx="8197850" cy="528637"/>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1pPr>
            <a:lvl2pPr marR="0" lvl="1"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2pPr>
            <a:lvl3pPr marR="0" lvl="2"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3pPr>
            <a:lvl4pPr marR="0" lvl="3"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4pPr>
            <a:lvl5pPr marR="0" lvl="4"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5pPr>
            <a:lvl6pPr marR="0" lvl="5"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6pPr>
            <a:lvl7pPr marR="0" lvl="6"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7pPr>
            <a:lvl8pPr marR="0" lvl="7"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8pPr>
            <a:lvl9pPr marR="0" lvl="8" algn="ctr" rtl="0">
              <a:lnSpc>
                <a:spcPct val="100000"/>
              </a:lnSpc>
              <a:spcBef>
                <a:spcPts val="0"/>
              </a:spcBef>
              <a:spcAft>
                <a:spcPts val="0"/>
              </a:spcAft>
              <a:buSzPts val="1400"/>
              <a:buNone/>
              <a:defRPr sz="2400" b="0" i="0" u="none" strike="noStrike" cap="none">
                <a:solidFill>
                  <a:srgbClr val="006633"/>
                </a:solidFill>
                <a:latin typeface="Arial"/>
                <a:ea typeface="Arial"/>
                <a:cs typeface="Arial"/>
                <a:sym typeface="Arial"/>
              </a:defRPr>
            </a:lvl9pPr>
          </a:lstStyle>
          <a:p>
            <a:endParaRPr/>
          </a:p>
        </p:txBody>
      </p:sp>
      <p:sp>
        <p:nvSpPr>
          <p:cNvPr id="65" name="Google Shape;65;p7"/>
          <p:cNvSpPr txBox="1">
            <a:spLocks noGrp="1"/>
          </p:cNvSpPr>
          <p:nvPr>
            <p:ph type="body" idx="1"/>
          </p:nvPr>
        </p:nvSpPr>
        <p:spPr>
          <a:xfrm>
            <a:off x="457200" y="914400"/>
            <a:ext cx="8197850" cy="5546725"/>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50000"/>
              </a:lnSpc>
              <a:spcBef>
                <a:spcPts val="400"/>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50000"/>
              </a:lnSpc>
              <a:spcBef>
                <a:spcPts val="40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50000"/>
              </a:lnSpc>
              <a:spcBef>
                <a:spcPts val="400"/>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6pPr>
            <a:lvl7pPr marL="3200400" marR="0" lvl="6"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7pPr>
            <a:lvl8pPr marL="3657600" marR="0" lvl="7"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8pPr>
            <a:lvl9pPr marL="4114800" marR="0" lvl="8" indent="-228600" algn="l" rtl="0">
              <a:lnSpc>
                <a:spcPct val="150000"/>
              </a:lnSpc>
              <a:spcBef>
                <a:spcPts val="40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66" name="Google Shape;66;p7"/>
          <p:cNvSpPr/>
          <p:nvPr/>
        </p:nvSpPr>
        <p:spPr>
          <a:xfrm>
            <a:off x="6689725" y="6492875"/>
            <a:ext cx="2132012" cy="3635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7" name="Google Shape;67;p7"/>
          <p:cNvSpPr/>
          <p:nvPr/>
        </p:nvSpPr>
        <p:spPr>
          <a:xfrm>
            <a:off x="317500" y="6492875"/>
            <a:ext cx="34163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8" name="Google Shape;68;p7"/>
          <p:cNvSpPr txBox="1">
            <a:spLocks noGrp="1"/>
          </p:cNvSpPr>
          <p:nvPr>
            <p:ph type="sldNum" idx="12"/>
          </p:nvPr>
        </p:nvSpPr>
        <p:spPr>
          <a:xfrm>
            <a:off x="6553200" y="6184900"/>
            <a:ext cx="2101850" cy="484187"/>
          </a:xfrm>
          <a:prstGeom prst="rect">
            <a:avLst/>
          </a:prstGeom>
          <a:noFill/>
          <a:ln>
            <a:noFill/>
          </a:ln>
        </p:spPr>
        <p:txBody>
          <a:bodyPr spcFirstLastPara="1" wrap="square" lIns="90000" tIns="46800" rIns="90000" bIns="46800" anchor="b" anchorCtr="0">
            <a:noAutofit/>
          </a:bodyPr>
          <a:lstStyle>
            <a:lvl1pPr marL="0" marR="0" lvl="0"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Times New Roman"/>
              <a:buNone/>
              <a:defRPr sz="2400" b="0" i="0" u="none">
                <a:solidFill>
                  <a:srgbClr val="000000"/>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sp>
        <p:nvSpPr>
          <p:cNvPr id="78" name="Google Shape;78;p9"/>
          <p:cNvSpPr txBox="1"/>
          <p:nvPr/>
        </p:nvSpPr>
        <p:spPr>
          <a:xfrm>
            <a:off x="6553200" y="6243637"/>
            <a:ext cx="21304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Garamond"/>
              <a:buNone/>
            </a:pPr>
            <a:fld id="{00000000-1234-1234-1234-123412341234}" type="slidenum">
              <a:rPr lang="en-US" sz="1200" b="0" i="0" u="none">
                <a:solidFill>
                  <a:srgbClr val="000000"/>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200"/>
                <a:buFont typeface="Garamond"/>
                <a:buNone/>
              </a:pPr>
              <a:t>1</a:t>
            </a:fld>
            <a:endParaRPr/>
          </a:p>
        </p:txBody>
      </p:sp>
      <p:sp>
        <p:nvSpPr>
          <p:cNvPr id="79" name="Google Shape;79;p9"/>
          <p:cNvSpPr txBox="1"/>
          <p:nvPr/>
        </p:nvSpPr>
        <p:spPr>
          <a:xfrm>
            <a:off x="914400" y="1431925"/>
            <a:ext cx="7620000" cy="18430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dirty="0">
                <a:solidFill>
                  <a:srgbClr val="006633"/>
                </a:solidFill>
                <a:latin typeface="Arial"/>
                <a:ea typeface="Arial"/>
                <a:cs typeface="Arial"/>
                <a:sym typeface="Arial"/>
              </a:rPr>
              <a:t/>
            </a:r>
            <a:br>
              <a:rPr lang="en-US" sz="3200" b="0" i="0" u="none" dirty="0">
                <a:solidFill>
                  <a:srgbClr val="006633"/>
                </a:solidFill>
                <a:latin typeface="Arial"/>
                <a:ea typeface="Arial"/>
                <a:cs typeface="Arial"/>
                <a:sym typeface="Arial"/>
              </a:rPr>
            </a:br>
            <a:r>
              <a:rPr lang="en-US" sz="3200" b="1" i="0" u="none" dirty="0">
                <a:solidFill>
                  <a:srgbClr val="006633"/>
                </a:solidFill>
                <a:latin typeface="Arial"/>
                <a:ea typeface="Arial"/>
                <a:cs typeface="Arial"/>
                <a:sym typeface="Arial"/>
              </a:rPr>
              <a:t/>
            </a:r>
            <a:br>
              <a:rPr lang="en-US" sz="3200" b="1" i="0" u="none" dirty="0">
                <a:solidFill>
                  <a:srgbClr val="006633"/>
                </a:solidFill>
                <a:latin typeface="Arial"/>
                <a:ea typeface="Arial"/>
                <a:cs typeface="Arial"/>
                <a:sym typeface="Arial"/>
              </a:rPr>
            </a:br>
            <a:r>
              <a:rPr lang="en-US" sz="3200" b="1" i="0" u="none" dirty="0">
                <a:solidFill>
                  <a:srgbClr val="006633"/>
                </a:solidFill>
                <a:latin typeface="Arial"/>
                <a:ea typeface="Arial"/>
                <a:cs typeface="Arial"/>
                <a:sym typeface="Arial"/>
              </a:rPr>
              <a:t> Scheduling</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sp>
        <p:nvSpPr>
          <p:cNvPr id="150" name="Google Shape;150;p18"/>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10</a:t>
            </a:fld>
            <a:endParaRPr/>
          </a:p>
        </p:txBody>
      </p:sp>
      <p:sp>
        <p:nvSpPr>
          <p:cNvPr id="151" name="Google Shape;151;p18"/>
          <p:cNvSpPr txBox="1"/>
          <p:nvPr/>
        </p:nvSpPr>
        <p:spPr>
          <a:xfrm>
            <a:off x="457200" y="304800"/>
            <a:ext cx="8228012" cy="5619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8000"/>
              </a:buClr>
              <a:buSzPts val="2800"/>
              <a:buFont typeface="Arial"/>
              <a:buNone/>
            </a:pPr>
            <a:r>
              <a:rPr lang="en-US" sz="2800" b="0" i="0" u="none">
                <a:solidFill>
                  <a:srgbClr val="008000"/>
                </a:solidFill>
                <a:latin typeface="Arial"/>
                <a:ea typeface="Arial"/>
                <a:cs typeface="Arial"/>
                <a:sym typeface="Arial"/>
              </a:rPr>
              <a:t>Nesting of Scheduling Functions</a:t>
            </a:r>
            <a:endParaRPr/>
          </a:p>
        </p:txBody>
      </p:sp>
      <p:sp>
        <p:nvSpPr>
          <p:cNvPr id="152" name="Google Shape;152;p18"/>
          <p:cNvSpPr/>
          <p:nvPr/>
        </p:nvSpPr>
        <p:spPr>
          <a:xfrm>
            <a:off x="411162" y="900112"/>
            <a:ext cx="8228012" cy="5707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pic>
        <p:nvPicPr>
          <p:cNvPr id="153" name="Google Shape;153;p18"/>
          <p:cNvPicPr preferRelativeResize="0"/>
          <p:nvPr/>
        </p:nvPicPr>
        <p:blipFill rotWithShape="1">
          <a:blip r:embed="rId3">
            <a:alphaModFix/>
          </a:blip>
          <a:srcRect/>
          <a:stretch/>
        </p:blipFill>
        <p:spPr>
          <a:xfrm>
            <a:off x="1582737" y="922337"/>
            <a:ext cx="5978525" cy="5554662"/>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0"/>
        <p:cNvGrpSpPr/>
        <p:nvPr/>
      </p:nvGrpSpPr>
      <p:grpSpPr>
        <a:xfrm>
          <a:off x="0" y="0"/>
          <a:ext cx="0" cy="0"/>
          <a:chOff x="0" y="0"/>
          <a:chExt cx="0" cy="0"/>
        </a:xfrm>
      </p:grpSpPr>
      <p:sp>
        <p:nvSpPr>
          <p:cNvPr id="1041" name="Google Shape;1041;p10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And this?</a:t>
            </a:r>
            <a:endParaRPr/>
          </a:p>
        </p:txBody>
      </p:sp>
      <p:pic>
        <p:nvPicPr>
          <p:cNvPr id="1042" name="Google Shape;1042;p108"/>
          <p:cNvPicPr preferRelativeResize="0"/>
          <p:nvPr/>
        </p:nvPicPr>
        <p:blipFill rotWithShape="1">
          <a:blip r:embed="rId3">
            <a:alphaModFix/>
          </a:blip>
          <a:srcRect/>
          <a:stretch/>
        </p:blipFill>
        <p:spPr>
          <a:xfrm>
            <a:off x="1447800" y="914400"/>
            <a:ext cx="4572000" cy="4098925"/>
          </a:xfrm>
          <a:prstGeom prst="rect">
            <a:avLst/>
          </a:prstGeom>
          <a:noFill/>
          <a:ln>
            <a:noFill/>
          </a:ln>
        </p:spPr>
      </p:pic>
      <p:sp>
        <p:nvSpPr>
          <p:cNvPr id="1043" name="Google Shape;1043;p108"/>
          <p:cNvSpPr txBox="1"/>
          <p:nvPr/>
        </p:nvSpPr>
        <p:spPr>
          <a:xfrm>
            <a:off x="5029200" y="5562600"/>
            <a:ext cx="3886200" cy="703262"/>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4000"/>
              <a:buFont typeface="Times New Roman"/>
              <a:buNone/>
            </a:pPr>
            <a:r>
              <a:rPr lang="en-US" sz="4000" b="0" i="0" u="none">
                <a:solidFill>
                  <a:srgbClr val="000000"/>
                </a:solidFill>
                <a:latin typeface="Times New Roman"/>
                <a:ea typeface="Times New Roman"/>
                <a:cs typeface="Times New Roman"/>
                <a:sym typeface="Times New Roman"/>
              </a:rPr>
              <a:t>Yes deadlock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3">
                                            <p:txEl>
                                              <p:pRg st="0" end="0"/>
                                            </p:txEl>
                                          </p:spTgt>
                                        </p:tgtEl>
                                        <p:attrNameLst>
                                          <p:attrName>style.visibility</p:attrName>
                                        </p:attrNameLst>
                                      </p:cBhvr>
                                      <p:to>
                                        <p:strVal val="visible"/>
                                      </p:to>
                                    </p:set>
                                    <p:anim calcmode="lin" valueType="num">
                                      <p:cBhvr additive="base">
                                        <p:cTn id="7" dur="500"/>
                                        <p:tgtEl>
                                          <p:spTgt spid="10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0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 and this?</a:t>
            </a:r>
            <a:endParaRPr/>
          </a:p>
        </p:txBody>
      </p:sp>
      <p:pic>
        <p:nvPicPr>
          <p:cNvPr id="1051" name="Google Shape;1051;p109"/>
          <p:cNvPicPr preferRelativeResize="0"/>
          <p:nvPr/>
        </p:nvPicPr>
        <p:blipFill rotWithShape="1">
          <a:blip r:embed="rId3">
            <a:alphaModFix/>
          </a:blip>
          <a:srcRect/>
          <a:stretch/>
        </p:blipFill>
        <p:spPr>
          <a:xfrm>
            <a:off x="2971800" y="1219200"/>
            <a:ext cx="3248025" cy="4157662"/>
          </a:xfrm>
          <a:prstGeom prst="rect">
            <a:avLst/>
          </a:prstGeom>
          <a:noFill/>
          <a:ln>
            <a:noFill/>
          </a:ln>
        </p:spPr>
      </p:pic>
      <p:sp>
        <p:nvSpPr>
          <p:cNvPr id="1052" name="Google Shape;1052;p109"/>
          <p:cNvSpPr txBox="1"/>
          <p:nvPr/>
        </p:nvSpPr>
        <p:spPr>
          <a:xfrm>
            <a:off x="990600" y="5410200"/>
            <a:ext cx="5181600" cy="703262"/>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4000"/>
              <a:buFont typeface="Times New Roman"/>
              <a:buNone/>
            </a:pPr>
            <a:r>
              <a:rPr lang="en-US" sz="4000" b="0" i="0" u="none">
                <a:solidFill>
                  <a:srgbClr val="000000"/>
                </a:solidFill>
                <a:latin typeface="Times New Roman"/>
                <a:ea typeface="Times New Roman"/>
                <a:cs typeface="Times New Roman"/>
                <a:sym typeface="Times New Roman"/>
              </a:rPr>
              <a:t>Cycle but no deadlock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2">
                                            <p:txEl>
                                              <p:pRg st="0" end="0"/>
                                            </p:txEl>
                                          </p:spTgt>
                                        </p:tgtEl>
                                        <p:attrNameLst>
                                          <p:attrName>style.visibility</p:attrName>
                                        </p:attrNameLst>
                                      </p:cBhvr>
                                      <p:to>
                                        <p:strVal val="visible"/>
                                      </p:to>
                                    </p:set>
                                    <p:anim calcmode="lin" valueType="num">
                                      <p:cBhvr additive="base">
                                        <p:cTn id="7" dur="500"/>
                                        <p:tgtEl>
                                          <p:spTgt spid="105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10"/>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Basic Facts</a:t>
            </a:r>
            <a:endParaRPr/>
          </a:p>
        </p:txBody>
      </p:sp>
      <p:sp>
        <p:nvSpPr>
          <p:cNvPr id="1060" name="Google Shape;1060;p110"/>
          <p:cNvSpPr txBox="1"/>
          <p:nvPr/>
        </p:nvSpPr>
        <p:spPr>
          <a:xfrm>
            <a:off x="628650" y="1076325"/>
            <a:ext cx="7831137" cy="5264150"/>
          </a:xfrm>
          <a:prstGeom prst="rect">
            <a:avLst/>
          </a:prstGeom>
          <a:noFill/>
          <a:ln>
            <a:noFill/>
          </a:ln>
        </p:spPr>
        <p:txBody>
          <a:bodyPr spcFirstLastPara="1" wrap="square" lIns="90000" tIns="46800" rIns="90000" bIns="46800" anchor="t" anchorCtr="0">
            <a:noAutofit/>
          </a:bodyPr>
          <a:lstStyle/>
          <a:p>
            <a:pPr marL="0" marR="0" lvl="0" indent="-152400" algn="just"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Deadlock </a:t>
            </a:r>
            <a:r>
              <a:rPr lang="en-US" sz="2400" b="0" i="0" u="none">
                <a:solidFill>
                  <a:srgbClr val="000000"/>
                </a:solidFill>
                <a:latin typeface="Noto Sans Symbols"/>
                <a:ea typeface="Noto Sans Symbols"/>
                <a:cs typeface="Noto Sans Symbols"/>
                <a:sym typeface="Noto Sans Symbols"/>
              </a:rPr>
              <a:t>🡺</a:t>
            </a:r>
            <a:r>
              <a:rPr lang="en-US" sz="2400" b="0" i="0" u="none">
                <a:solidFill>
                  <a:srgbClr val="000000"/>
                </a:solidFill>
                <a:latin typeface="Arial"/>
                <a:ea typeface="Arial"/>
                <a:cs typeface="Arial"/>
                <a:sym typeface="Arial"/>
              </a:rPr>
              <a:t> cycle</a:t>
            </a:r>
            <a:endParaRPr/>
          </a:p>
          <a:p>
            <a:pPr marL="0" marR="0" lvl="0" indent="-152400" algn="just" rtl="0">
              <a:lnSpc>
                <a:spcPct val="100000"/>
              </a:lnSpc>
              <a:spcBef>
                <a:spcPts val="5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No cycle </a:t>
            </a:r>
            <a:r>
              <a:rPr lang="en-US" sz="2400" b="0" i="0" u="none">
                <a:solidFill>
                  <a:srgbClr val="000000"/>
                </a:solidFill>
                <a:latin typeface="Noto Sans Symbols"/>
                <a:ea typeface="Noto Sans Symbols"/>
                <a:cs typeface="Noto Sans Symbols"/>
                <a:sym typeface="Noto Sans Symbols"/>
              </a:rPr>
              <a:t>🡺</a:t>
            </a:r>
            <a:r>
              <a:rPr lang="en-US" sz="2400" b="0" i="0" u="none">
                <a:solidFill>
                  <a:srgbClr val="000000"/>
                </a:solidFill>
                <a:latin typeface="Arial"/>
                <a:ea typeface="Arial"/>
                <a:cs typeface="Arial"/>
                <a:sym typeface="Arial"/>
              </a:rPr>
              <a:t> no deadlock</a:t>
            </a:r>
            <a:endParaRPr/>
          </a:p>
          <a:p>
            <a:pPr marL="0" marR="0" lvl="0" indent="-152400" algn="just" rtl="0">
              <a:lnSpc>
                <a:spcPct val="100000"/>
              </a:lnSpc>
              <a:spcBef>
                <a:spcPts val="5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Cycle </a:t>
            </a:r>
            <a:r>
              <a:rPr lang="en-US" sz="2400" b="0" i="0" u="none">
                <a:solidFill>
                  <a:srgbClr val="000000"/>
                </a:solidFill>
                <a:latin typeface="Noto Sans Symbols"/>
                <a:ea typeface="Noto Sans Symbols"/>
                <a:cs typeface="Noto Sans Symbols"/>
                <a:sym typeface="Noto Sans Symbols"/>
              </a:rPr>
              <a:t>🡺</a:t>
            </a:r>
            <a:r>
              <a:rPr lang="en-US" sz="2400" b="0" i="0" u="none">
                <a:solidFill>
                  <a:srgbClr val="000000"/>
                </a:solidFill>
                <a:latin typeface="Arial"/>
                <a:ea typeface="Arial"/>
                <a:cs typeface="Arial"/>
                <a:sym typeface="Arial"/>
              </a:rPr>
              <a:t> deadlock</a:t>
            </a:r>
            <a:endParaRPr/>
          </a:p>
          <a:p>
            <a:pPr marL="736600" marR="0" lvl="1" indent="-279400" algn="just" rtl="0">
              <a:lnSpc>
                <a:spcPct val="100000"/>
              </a:lnSpc>
              <a:spcBef>
                <a:spcPts val="50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if only one instance per resource type</a:t>
            </a:r>
            <a:endParaRPr/>
          </a:p>
          <a:p>
            <a:pPr marL="736600" marR="0" lvl="1" indent="-279400" algn="just" rtl="0">
              <a:lnSpc>
                <a:spcPct val="100000"/>
              </a:lnSpc>
              <a:spcBef>
                <a:spcPts val="50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if several instances per resource type then there is a possibility of a deadlock</a:t>
            </a:r>
            <a:endParaRPr/>
          </a:p>
          <a:p>
            <a:pPr marL="0" marR="0" lvl="0" indent="-152400" algn="just" rtl="0">
              <a:lnSpc>
                <a:spcPct val="100000"/>
              </a:lnSpc>
              <a:spcBef>
                <a:spcPts val="5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If there is single instance of each resource type then cycle in the RAG is necessary and sufficient condition for the existence of a deadlock</a:t>
            </a:r>
            <a:endParaRPr/>
          </a:p>
          <a:p>
            <a:pPr marL="0" marR="0" lvl="0" indent="-152400" algn="just" rtl="0">
              <a:lnSpc>
                <a:spcPct val="100000"/>
              </a:lnSpc>
              <a:spcBef>
                <a:spcPts val="5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If each resource type has multiple instances ,then a cycle is a necessary but not sufficient condition for the existence of a deadlock</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5"/>
        <p:cNvGrpSpPr/>
        <p:nvPr/>
      </p:nvGrpSpPr>
      <p:grpSpPr>
        <a:xfrm>
          <a:off x="0" y="0"/>
          <a:ext cx="0" cy="0"/>
          <a:chOff x="0" y="0"/>
          <a:chExt cx="0" cy="0"/>
        </a:xfrm>
      </p:grpSpPr>
      <p:sp>
        <p:nvSpPr>
          <p:cNvPr id="1066" name="Google Shape;1066;p111"/>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103</a:t>
            </a:fld>
            <a:endParaRPr/>
          </a:p>
        </p:txBody>
      </p:sp>
      <p:sp>
        <p:nvSpPr>
          <p:cNvPr id="1067" name="Google Shape;1067;p111"/>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1068" name="Google Shape;1068;p111"/>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a:t>
            </a:r>
            <a:r>
              <a:rPr lang="en-US" sz="2600" b="0" i="0" u="none">
                <a:solidFill>
                  <a:srgbClr val="000000"/>
                </a:solidFill>
                <a:latin typeface="Arial"/>
                <a:ea typeface="Arial"/>
                <a:cs typeface="Arial"/>
                <a:sym typeface="Arial"/>
              </a:rPr>
              <a:t>Uniprocessor Scheduling: Types of Scheduling: Preemptive, Non-preemptive, Long-term, Medium-term,  </a:t>
            </a:r>
            <a:endParaRPr/>
          </a:p>
          <a:p>
            <a:pPr marL="0" marR="0" lvl="0" indent="0" algn="l" rtl="0">
              <a:lnSpc>
                <a:spcPct val="100000"/>
              </a:lnSpc>
              <a:spcBef>
                <a:spcPts val="0"/>
              </a:spcBef>
              <a:spcAft>
                <a:spcPts val="0"/>
              </a:spcAft>
              <a:buClr>
                <a:srgbClr val="000000"/>
              </a:buClr>
              <a:buSzPts val="2600"/>
              <a:buFont typeface="Arial"/>
              <a:buNone/>
            </a:pPr>
            <a:r>
              <a:rPr lang="en-US" sz="2600" b="0" i="0" u="none">
                <a:solidFill>
                  <a:srgbClr val="000000"/>
                </a:solidFill>
                <a:latin typeface="Arial"/>
                <a:ea typeface="Arial"/>
                <a:cs typeface="Arial"/>
                <a:sym typeface="Arial"/>
              </a:rPr>
              <a:t> Short-term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Scheduling Algorithms: FCFS, SJF, RR, Priority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Multiprocessor Scheduling: Granularity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Design Issues, Process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Principles of deadlock, </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Deadlock Prevention </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Deadlock  Avoidance, Deadlock   Detection, </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Deadlock Recovery</a:t>
            </a:r>
            <a:endParaRPr/>
          </a:p>
          <a:p>
            <a:pPr marL="0" marR="0" lvl="0" indent="0" algn="l" rtl="0">
              <a:lnSpc>
                <a:spcPct val="100000"/>
              </a:lnSpc>
              <a:spcBef>
                <a:spcPts val="0"/>
              </a:spcBef>
              <a:spcAft>
                <a:spcPts val="0"/>
              </a:spcAft>
              <a:buClr>
                <a:srgbClr val="FFFFFF"/>
              </a:buClr>
              <a:buSzPts val="2600"/>
              <a:buFont typeface="Times New Roman"/>
              <a:buNone/>
            </a:pPr>
            <a:endParaRPr sz="26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
        <p:nvSpPr>
          <p:cNvPr id="1069" name="Google Shape;1069;p111"/>
          <p:cNvSpPr/>
          <p:nvPr/>
        </p:nvSpPr>
        <p:spPr>
          <a:xfrm>
            <a:off x="381000" y="4191000"/>
            <a:ext cx="539750" cy="360362"/>
          </a:xfrm>
          <a:prstGeom prst="rightArrow">
            <a:avLst>
              <a:gd name="adj1" fmla="val 16200"/>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4"/>
        <p:cNvGrpSpPr/>
        <p:nvPr/>
      </p:nvGrpSpPr>
      <p:grpSpPr>
        <a:xfrm>
          <a:off x="0" y="0"/>
          <a:ext cx="0" cy="0"/>
          <a:chOff x="0" y="0"/>
          <a:chExt cx="0" cy="0"/>
        </a:xfrm>
      </p:grpSpPr>
      <p:sp>
        <p:nvSpPr>
          <p:cNvPr id="1075" name="Google Shape;1075;p11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Dealing with deadlocks</a:t>
            </a:r>
            <a:endParaRPr/>
          </a:p>
        </p:txBody>
      </p:sp>
      <p:sp>
        <p:nvSpPr>
          <p:cNvPr id="1076" name="Google Shape;1076;p112"/>
          <p:cNvSpPr txBox="1"/>
          <p:nvPr/>
        </p:nvSpPr>
        <p:spPr>
          <a:xfrm>
            <a:off x="457200" y="914400"/>
            <a:ext cx="8204200" cy="5638800"/>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Four general approaches</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Deadlock </a:t>
            </a:r>
            <a:r>
              <a:rPr lang="en-US" sz="2400" b="1" i="0" u="none" strike="noStrike" cap="none">
                <a:solidFill>
                  <a:srgbClr val="000000"/>
                </a:solidFill>
                <a:latin typeface="Arial"/>
                <a:ea typeface="Arial"/>
                <a:cs typeface="Arial"/>
                <a:sym typeface="Arial"/>
              </a:rPr>
              <a:t>prevention</a:t>
            </a:r>
            <a:r>
              <a:rPr lang="en-US" sz="2400" b="0" i="0" u="none" strike="noStrike" cap="none">
                <a:solidFill>
                  <a:srgbClr val="000000"/>
                </a:solidFill>
                <a:latin typeface="Arial"/>
                <a:ea typeface="Arial"/>
                <a:cs typeface="Arial"/>
                <a:sym typeface="Arial"/>
              </a:rPr>
              <a:t> – by adopting a policy that eliminates one of the four conditions</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Deadlock </a:t>
            </a:r>
            <a:r>
              <a:rPr lang="en-US" sz="2400" b="1" i="0" u="none" strike="noStrike" cap="none">
                <a:solidFill>
                  <a:srgbClr val="000000"/>
                </a:solidFill>
                <a:latin typeface="Arial"/>
                <a:ea typeface="Arial"/>
                <a:cs typeface="Arial"/>
                <a:sym typeface="Arial"/>
              </a:rPr>
              <a:t>avoidance</a:t>
            </a:r>
            <a:r>
              <a:rPr lang="en-US" sz="2400" b="0" i="0" u="none" strike="noStrike" cap="none">
                <a:solidFill>
                  <a:srgbClr val="000000"/>
                </a:solidFill>
                <a:latin typeface="Arial"/>
                <a:ea typeface="Arial"/>
                <a:cs typeface="Arial"/>
                <a:sym typeface="Arial"/>
              </a:rPr>
              <a:t> – by making the appropriate dynamic choices based on the current state of resource allocation</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Deadlock </a:t>
            </a:r>
            <a:r>
              <a:rPr lang="en-US" sz="2400" b="1" i="0" u="none" strike="noStrike" cap="none">
                <a:solidFill>
                  <a:srgbClr val="000000"/>
                </a:solidFill>
                <a:latin typeface="Arial"/>
                <a:ea typeface="Arial"/>
                <a:cs typeface="Arial"/>
                <a:sym typeface="Arial"/>
              </a:rPr>
              <a:t>detection</a:t>
            </a:r>
            <a:r>
              <a:rPr lang="en-US" sz="2400" b="0" i="0" u="none" strike="noStrike" cap="none">
                <a:solidFill>
                  <a:srgbClr val="000000"/>
                </a:solidFill>
                <a:latin typeface="Arial"/>
                <a:ea typeface="Arial"/>
                <a:cs typeface="Arial"/>
                <a:sym typeface="Arial"/>
              </a:rPr>
              <a:t> and </a:t>
            </a:r>
            <a:r>
              <a:rPr lang="en-US" sz="2400" b="1" i="0" u="none" strike="noStrike" cap="none">
                <a:solidFill>
                  <a:srgbClr val="000000"/>
                </a:solidFill>
                <a:latin typeface="Arial"/>
                <a:ea typeface="Arial"/>
                <a:cs typeface="Arial"/>
                <a:sym typeface="Arial"/>
              </a:rPr>
              <a:t>recovery</a:t>
            </a:r>
            <a:r>
              <a:rPr lang="en-US" sz="2400" b="0" i="0" u="none" strike="noStrike" cap="none">
                <a:solidFill>
                  <a:srgbClr val="000000"/>
                </a:solidFill>
                <a:latin typeface="Arial"/>
                <a:ea typeface="Arial"/>
                <a:cs typeface="Arial"/>
                <a:sym typeface="Arial"/>
              </a:rPr>
              <a:t> – attempt to detect presence of deadlock and take actions to recover</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1" i="0" u="none" strike="noStrike" cap="none">
                <a:solidFill>
                  <a:srgbClr val="000000"/>
                </a:solidFill>
                <a:latin typeface="Arial"/>
                <a:ea typeface="Arial"/>
                <a:cs typeface="Arial"/>
                <a:sym typeface="Arial"/>
              </a:rPr>
              <a:t>Ignore</a:t>
            </a:r>
            <a:r>
              <a:rPr lang="en-US" sz="2400" b="0" i="0" u="none" strike="noStrike" cap="none">
                <a:solidFill>
                  <a:srgbClr val="000000"/>
                </a:solidFill>
                <a:latin typeface="Arial"/>
                <a:ea typeface="Arial"/>
                <a:cs typeface="Arial"/>
                <a:sym typeface="Arial"/>
              </a:rPr>
              <a:t> the problem and pretend that deadlocks never occur in the system</a:t>
            </a:r>
            <a:endParaRPr/>
          </a:p>
          <a:p>
            <a:pPr marL="1138237" marR="0" lvl="2" indent="-223837"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Used by most operating systems, including UNIX &amp; windows</a:t>
            </a:r>
            <a:endParaRPr/>
          </a:p>
          <a:p>
            <a:pPr marL="1138237" marR="0" lvl="2" indent="-223837"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Remains a programmer’s responsibility to write deadlock free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13"/>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8000"/>
              </a:buClr>
              <a:buSzPts val="2400"/>
              <a:buFont typeface="Arial"/>
              <a:buNone/>
            </a:pPr>
            <a:r>
              <a:rPr lang="en-US" sz="2400" b="0" i="0" u="none">
                <a:solidFill>
                  <a:srgbClr val="008000"/>
                </a:solidFill>
                <a:latin typeface="Arial"/>
                <a:ea typeface="Arial"/>
                <a:cs typeface="Arial"/>
                <a:sym typeface="Arial"/>
              </a:rPr>
              <a:t>Deadlock prevention</a:t>
            </a:r>
            <a:endParaRPr/>
          </a:p>
        </p:txBody>
      </p:sp>
      <p:sp>
        <p:nvSpPr>
          <p:cNvPr id="1083" name="Google Shape;1083;p113"/>
          <p:cNvSpPr txBox="1"/>
          <p:nvPr/>
        </p:nvSpPr>
        <p:spPr>
          <a:xfrm>
            <a:off x="900112" y="958850"/>
            <a:ext cx="7783512" cy="4832350"/>
          </a:xfrm>
          <a:prstGeom prst="rect">
            <a:avLst/>
          </a:prstGeom>
          <a:noFill/>
          <a:ln>
            <a:noFill/>
          </a:ln>
        </p:spPr>
        <p:txBody>
          <a:bodyPr spcFirstLastPara="1" wrap="square" lIns="0" tIns="0" rIns="0" bIns="0" anchor="ctr" anchorCtr="0">
            <a:noAutofit/>
          </a:bodyPr>
          <a:lstStyle/>
          <a:p>
            <a:pPr marL="336550" marR="0" lvl="0" indent="-320675" algn="just" rtl="0">
              <a:lnSpc>
                <a:spcPct val="150000"/>
              </a:lnSpc>
              <a:spcBef>
                <a:spcPts val="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Design a system in such a way that the possibility of deadlock is excluded by ensuring that at least one of the necessary conditions cannot hold</a:t>
            </a:r>
            <a:endParaRPr/>
          </a:p>
          <a:p>
            <a:pPr marL="336550" marR="0" lvl="0" indent="-320675" algn="just" rtl="0">
              <a:lnSpc>
                <a:spcPct val="150000"/>
              </a:lnSpc>
              <a:spcBef>
                <a:spcPts val="40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Two main methods</a:t>
            </a:r>
            <a:endParaRPr/>
          </a:p>
          <a:p>
            <a:pPr marL="336550" marR="0" lvl="0" indent="-320675" algn="just" rtl="0">
              <a:lnSpc>
                <a:spcPct val="150000"/>
              </a:lnSpc>
              <a:spcBef>
                <a:spcPts val="40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1. Indirect – prevent all three of the necessary conditions occurring at once (Mutual exclusion, Hold-wait,No-preemption)</a:t>
            </a:r>
            <a:endParaRPr/>
          </a:p>
          <a:p>
            <a:pPr marL="336550" marR="0" lvl="0" indent="-320675" algn="just" rtl="0">
              <a:lnSpc>
                <a:spcPct val="150000"/>
              </a:lnSpc>
              <a:spcBef>
                <a:spcPts val="40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2. Direct – prevent Circular wait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14"/>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Deadlock Prevention: Deny Mutual Exclusion</a:t>
            </a:r>
            <a:endParaRPr/>
          </a:p>
        </p:txBody>
      </p:sp>
      <p:sp>
        <p:nvSpPr>
          <p:cNvPr id="1091" name="Google Shape;1091;p114"/>
          <p:cNvSpPr txBox="1"/>
          <p:nvPr/>
        </p:nvSpPr>
        <p:spPr>
          <a:xfrm>
            <a:off x="573087" y="990600"/>
            <a:ext cx="8266112" cy="5126037"/>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00000"/>
              </a:lnSpc>
              <a:spcBef>
                <a:spcPts val="0"/>
              </a:spcBef>
              <a:spcAft>
                <a:spcPts val="0"/>
              </a:spcAft>
              <a:buClr>
                <a:srgbClr val="CC9900"/>
              </a:buClr>
              <a:buSzPts val="2400"/>
              <a:buFont typeface="Noto Sans Symbols"/>
              <a:buChar char="■"/>
            </a:pPr>
            <a:r>
              <a:rPr lang="en-US" sz="2400" b="1" i="0" u="none">
                <a:solidFill>
                  <a:srgbClr val="000000"/>
                </a:solidFill>
                <a:latin typeface="Times New Roman"/>
                <a:ea typeface="Times New Roman"/>
                <a:cs typeface="Times New Roman"/>
                <a:sym typeface="Times New Roman"/>
              </a:rPr>
              <a:t>Mutual Exclusion</a:t>
            </a:r>
            <a:r>
              <a:rPr lang="en-US" sz="2400" b="0" i="0" u="none">
                <a:solidFill>
                  <a:srgbClr val="000000"/>
                </a:solidFill>
                <a:latin typeface="Times New Roman"/>
                <a:ea typeface="Times New Roman"/>
                <a:cs typeface="Times New Roman"/>
                <a:sym typeface="Times New Roman"/>
              </a:rPr>
              <a:t> – not required for sharable resources; </a:t>
            </a:r>
            <a:endParaRPr/>
          </a:p>
          <a:p>
            <a:pPr marL="311150" marR="0" lvl="0" indent="-311150" algn="just" rtl="0">
              <a:lnSpc>
                <a:spcPct val="100000"/>
              </a:lnSpc>
              <a:spcBef>
                <a:spcPts val="500"/>
              </a:spcBef>
              <a:spcAft>
                <a:spcPts val="0"/>
              </a:spcAft>
              <a:buClr>
                <a:srgbClr val="CC9900"/>
              </a:buClr>
              <a:buSzPts val="2400"/>
              <a:buFont typeface="Noto Sans Symbols"/>
              <a:buChar char="⮚"/>
            </a:pPr>
            <a:r>
              <a:rPr lang="en-US" sz="2400" b="0" i="0" u="none">
                <a:solidFill>
                  <a:srgbClr val="000000"/>
                </a:solidFill>
                <a:latin typeface="Times New Roman"/>
                <a:ea typeface="Times New Roman"/>
                <a:cs typeface="Times New Roman"/>
                <a:sym typeface="Times New Roman"/>
              </a:rPr>
              <a:t> must hold for non-sharable resources.</a:t>
            </a:r>
            <a:endParaRPr/>
          </a:p>
          <a:p>
            <a:pPr marL="311150" marR="0" lvl="0" indent="-311150" algn="just" rtl="0">
              <a:lnSpc>
                <a:spcPct val="100000"/>
              </a:lnSpc>
              <a:spcBef>
                <a:spcPts val="500"/>
              </a:spcBef>
              <a:spcAft>
                <a:spcPts val="0"/>
              </a:spcAft>
              <a:buClr>
                <a:srgbClr val="CC9900"/>
              </a:buClr>
              <a:buSzPts val="2600"/>
              <a:buFont typeface="Noto Sans Symbols"/>
              <a:buChar char="⮚"/>
            </a:pPr>
            <a:r>
              <a:rPr lang="en-US" sz="2600" b="0" i="0" u="none">
                <a:solidFill>
                  <a:srgbClr val="000000"/>
                </a:solidFill>
                <a:latin typeface="Times New Roman"/>
                <a:ea typeface="Times New Roman"/>
                <a:cs typeface="Times New Roman"/>
                <a:sym typeface="Times New Roman"/>
              </a:rPr>
              <a:t>A process never needs to wait for a sharable resource</a:t>
            </a:r>
            <a:endParaRPr/>
          </a:p>
          <a:p>
            <a:pPr marL="311150" marR="0" lvl="0" indent="-311150" algn="just" rtl="0">
              <a:lnSpc>
                <a:spcPct val="100000"/>
              </a:lnSpc>
              <a:spcBef>
                <a:spcPts val="500"/>
              </a:spcBef>
              <a:spcAft>
                <a:spcPts val="0"/>
              </a:spcAft>
              <a:buClr>
                <a:srgbClr val="CC9900"/>
              </a:buClr>
              <a:buSzPts val="2600"/>
              <a:buFont typeface="Noto Sans Symbols"/>
              <a:buChar char="⮚"/>
            </a:pPr>
            <a:r>
              <a:rPr lang="en-US" sz="2600" b="0" i="0" u="none">
                <a:solidFill>
                  <a:srgbClr val="000000"/>
                </a:solidFill>
                <a:latin typeface="Times New Roman"/>
                <a:ea typeface="Times New Roman"/>
                <a:cs typeface="Times New Roman"/>
                <a:sym typeface="Times New Roman"/>
              </a:rPr>
              <a:t>But in reality, some resources are intrinsically non-sharable and hence we cannot prevent deadlock by denying mutual exclusion</a:t>
            </a:r>
            <a:endParaRPr/>
          </a:p>
          <a:p>
            <a:pPr marL="311150" marR="0" lvl="0" indent="-311150" algn="just"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If access to a resource requires mutual exclusion, then mutual exclusion must be supported by the OS.</a:t>
            </a:r>
            <a:endParaRPr/>
          </a:p>
          <a:p>
            <a:pPr marL="311150" marR="0" lvl="0" indent="-311150" algn="just"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Some resources, such as files, may allow multiple accesses for reads but only exclusive access for writes. </a:t>
            </a:r>
            <a:endParaRPr/>
          </a:p>
          <a:p>
            <a:pPr marL="311150" marR="0" lvl="0" indent="-311150" algn="just"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Even in this case, deadlock can occur if more than one process requires write permission.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6"/>
        <p:cNvGrpSpPr/>
        <p:nvPr/>
      </p:nvGrpSpPr>
      <p:grpSpPr>
        <a:xfrm>
          <a:off x="0" y="0"/>
          <a:ext cx="0" cy="0"/>
          <a:chOff x="0" y="0"/>
          <a:chExt cx="0" cy="0"/>
        </a:xfrm>
      </p:grpSpPr>
      <p:sp>
        <p:nvSpPr>
          <p:cNvPr id="1097" name="Google Shape;1097;p115"/>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1" i="0" u="none">
                <a:solidFill>
                  <a:srgbClr val="006633"/>
                </a:solidFill>
                <a:latin typeface="Arial"/>
                <a:ea typeface="Arial"/>
                <a:cs typeface="Arial"/>
                <a:sym typeface="Arial"/>
              </a:rPr>
              <a:t>Deadlock Prevention:Disable hold &amp; wait</a:t>
            </a:r>
            <a:endParaRPr/>
          </a:p>
        </p:txBody>
      </p:sp>
      <p:sp>
        <p:nvSpPr>
          <p:cNvPr id="1098" name="Google Shape;1098;p115"/>
          <p:cNvSpPr txBox="1"/>
          <p:nvPr/>
        </p:nvSpPr>
        <p:spPr>
          <a:xfrm>
            <a:off x="539750" y="1079500"/>
            <a:ext cx="8226425" cy="4940300"/>
          </a:xfrm>
          <a:prstGeom prst="rect">
            <a:avLst/>
          </a:prstGeom>
          <a:noFill/>
          <a:ln>
            <a:noFill/>
          </a:ln>
        </p:spPr>
        <p:txBody>
          <a:bodyPr spcFirstLastPara="1" wrap="square" lIns="90000" tIns="46800" rIns="90000" bIns="46800" anchor="t" anchorCtr="0">
            <a:noAutofit/>
          </a:bodyPr>
          <a:lstStyle/>
          <a:p>
            <a:pPr marL="336550" marR="0" lvl="0" indent="-320675" algn="just" rtl="0">
              <a:lnSpc>
                <a:spcPct val="12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Must guarantee that whenever a process requests a resource, it does not hold any other resources</a:t>
            </a:r>
            <a:endParaRPr/>
          </a:p>
          <a:p>
            <a:pPr marL="714375" marR="0" lvl="1" indent="-257175" algn="just" rtl="0">
              <a:lnSpc>
                <a:spcPct val="12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Requires each process to request and be allocated all its resources before it begins execution</a:t>
            </a:r>
            <a:endParaRPr/>
          </a:p>
          <a:p>
            <a:pPr marL="714375" marR="0" lvl="1" indent="-257175" algn="just" rtl="0">
              <a:lnSpc>
                <a:spcPct val="12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Allow process to request resources only when the process has none</a:t>
            </a:r>
            <a:endParaRPr/>
          </a:p>
          <a:p>
            <a:pPr marL="714375" marR="0" lvl="1" indent="-257175" algn="just" rtl="0">
              <a:lnSpc>
                <a:spcPct val="120000"/>
              </a:lnSpc>
              <a:spcBef>
                <a:spcPts val="50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Disadvantages: </a:t>
            </a:r>
            <a:endParaRPr/>
          </a:p>
          <a:p>
            <a:pPr marL="714375" marR="0" lvl="1" indent="-257175" algn="just" rtl="0">
              <a:lnSpc>
                <a:spcPct val="12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Low resource utilization</a:t>
            </a:r>
            <a:endParaRPr/>
          </a:p>
          <a:p>
            <a:pPr marL="714375" marR="0" lvl="1" indent="-257175" algn="just" rtl="0">
              <a:lnSpc>
                <a:spcPct val="12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 Starvation is possible</a:t>
            </a:r>
            <a:endParaRPr/>
          </a:p>
          <a:p>
            <a:pPr marL="714375" marR="0" lvl="1" indent="-257175" algn="just" rtl="0">
              <a:lnSpc>
                <a:spcPct val="12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Process may not know in advance all of the resources that it will require.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4"/>
        <p:cNvGrpSpPr/>
        <p:nvPr/>
      </p:nvGrpSpPr>
      <p:grpSpPr>
        <a:xfrm>
          <a:off x="0" y="0"/>
          <a:ext cx="0" cy="0"/>
          <a:chOff x="0" y="0"/>
          <a:chExt cx="0" cy="0"/>
        </a:xfrm>
      </p:grpSpPr>
      <p:sp>
        <p:nvSpPr>
          <p:cNvPr id="1105" name="Google Shape;1105;p11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1106" name="Google Shape;1106;p116"/>
          <p:cNvSpPr txBox="1"/>
          <p:nvPr/>
        </p:nvSpPr>
        <p:spPr>
          <a:xfrm>
            <a:off x="457200" y="914400"/>
            <a:ext cx="8204200" cy="6378575"/>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Process that copies data from DVD drive to a file on disk, sorts the file and prints the results to a printer</a:t>
            </a:r>
            <a:endParaRPr/>
          </a:p>
          <a:p>
            <a:pPr marL="336550" marR="0" lvl="0" indent="-336550" algn="l" rtl="0">
              <a:lnSpc>
                <a:spcPct val="10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First protocol</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First request DVD drive, disk file and printer</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Do the job</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Obvious demerit?</a:t>
            </a:r>
            <a:endParaRPr/>
          </a:p>
          <a:p>
            <a:pPr marL="336550" marR="0" lvl="0" indent="-336550" algn="l" rtl="0">
              <a:lnSpc>
                <a:spcPct val="10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Second protocol</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Request DVD drive and disk file</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Copy, release</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Request disk file and printer</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Print, release</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Problem: data may have changed by now</a:t>
            </a:r>
            <a:endParaRPr/>
          </a:p>
          <a:p>
            <a:pPr marL="336550" marR="0" lvl="0" indent="-336550" algn="l" rtl="0">
              <a:lnSpc>
                <a:spcPct val="10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Starvation common to both</a:t>
            </a:r>
            <a:endParaRPr/>
          </a:p>
          <a:p>
            <a:pPr marL="736600" marR="0" lvl="1" indent="-279400" algn="l"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A process that needs several popular resources may have to wait indefinitely because at least one of the resources it needs is always allocated to some other process</a:t>
            </a:r>
            <a:endParaRPr/>
          </a:p>
          <a:p>
            <a:pPr marL="736600" marR="0" lvl="1" indent="-279400" algn="l" rtl="0">
              <a:lnSpc>
                <a:spcPct val="100000"/>
              </a:lnSpc>
              <a:spcBef>
                <a:spcPts val="400"/>
              </a:spcBef>
              <a:spcAft>
                <a:spcPts val="0"/>
              </a:spcAft>
              <a:buClr>
                <a:srgbClr val="FFFFFF"/>
              </a:buClr>
              <a:buSzPts val="2000"/>
              <a:buFont typeface="Times New Roman"/>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2"/>
        <p:cNvGrpSpPr/>
        <p:nvPr/>
      </p:nvGrpSpPr>
      <p:grpSpPr>
        <a:xfrm>
          <a:off x="0" y="0"/>
          <a:ext cx="0" cy="0"/>
          <a:chOff x="0" y="0"/>
          <a:chExt cx="0" cy="0"/>
        </a:xfrm>
      </p:grpSpPr>
      <p:sp>
        <p:nvSpPr>
          <p:cNvPr id="1113" name="Google Shape;1113;p117"/>
          <p:cNvSpPr txBox="1"/>
          <p:nvPr/>
        </p:nvSpPr>
        <p:spPr>
          <a:xfrm>
            <a:off x="236537" y="1112837"/>
            <a:ext cx="8402637" cy="4983162"/>
          </a:xfrm>
          <a:prstGeom prst="rect">
            <a:avLst/>
          </a:prstGeom>
          <a:noFill/>
          <a:ln>
            <a:noFill/>
          </a:ln>
        </p:spPr>
        <p:txBody>
          <a:bodyPr spcFirstLastPara="1" wrap="square" lIns="90000" tIns="46800" rIns="90000" bIns="46800" anchor="t" anchorCtr="0">
            <a:noAutofit/>
          </a:bodyPr>
          <a:lstStyle/>
          <a:p>
            <a:pPr marL="658812" marR="0" lvl="1" indent="-298449" algn="just" rtl="0">
              <a:lnSpc>
                <a:spcPct val="15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 If a process that is holding some resources and requests another resource that cannot be immediately allocated to it, then all resources currently being held are released.</a:t>
            </a:r>
            <a:endParaRPr/>
          </a:p>
          <a:p>
            <a:pPr marL="658812" marR="0" lvl="1" indent="-298449" algn="just" rtl="0">
              <a:lnSpc>
                <a:spcPct val="15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Preempted resources are added to the list of resources for which the process is waiting.</a:t>
            </a:r>
            <a:endParaRPr/>
          </a:p>
          <a:p>
            <a:pPr marL="658812" marR="0" lvl="1" indent="-298449" algn="just" rtl="0">
              <a:lnSpc>
                <a:spcPct val="15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 Process will be restarted only when it can regain its old resources, as well as the new ones that it is requesting</a:t>
            </a:r>
            <a:endParaRPr/>
          </a:p>
        </p:txBody>
      </p:sp>
      <p:sp>
        <p:nvSpPr>
          <p:cNvPr id="1114" name="Google Shape;1114;p117"/>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1" i="0" u="none">
                <a:solidFill>
                  <a:srgbClr val="006633"/>
                </a:solidFill>
                <a:latin typeface="Arial"/>
                <a:ea typeface="Arial"/>
                <a:cs typeface="Arial"/>
                <a:sym typeface="Arial"/>
              </a:rPr>
              <a:t>Deadlock Prevention: Enable Pre-emption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1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Another way to look at scheduling</a:t>
            </a:r>
            <a:endParaRPr/>
          </a:p>
        </p:txBody>
      </p:sp>
      <p:sp>
        <p:nvSpPr>
          <p:cNvPr id="160" name="Google Shape;160;p19"/>
          <p:cNvSpPr txBox="1"/>
          <p:nvPr/>
        </p:nvSpPr>
        <p:spPr>
          <a:xfrm>
            <a:off x="457200" y="966787"/>
            <a:ext cx="8204200" cy="52054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5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Scheduling determines which process will wait and which will progress</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Different queues are involved</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Scheduling is a matter of managing queues to minimize queuing delay and to optimize performance in a queuing environment</a:t>
            </a:r>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9"/>
        <p:cNvGrpSpPr/>
        <p:nvPr/>
      </p:nvGrpSpPr>
      <p:grpSpPr>
        <a:xfrm>
          <a:off x="0" y="0"/>
          <a:ext cx="0" cy="0"/>
          <a:chOff x="0" y="0"/>
          <a:chExt cx="0" cy="0"/>
        </a:xfrm>
      </p:grpSpPr>
      <p:sp>
        <p:nvSpPr>
          <p:cNvPr id="1120" name="Google Shape;1120;p11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Enable preemption</a:t>
            </a:r>
            <a:endParaRPr/>
          </a:p>
        </p:txBody>
      </p:sp>
      <p:sp>
        <p:nvSpPr>
          <p:cNvPr id="1121" name="Google Shape;1121;p118"/>
          <p:cNvSpPr txBox="1"/>
          <p:nvPr/>
        </p:nvSpPr>
        <p:spPr>
          <a:xfrm>
            <a:off x="457200" y="914400"/>
            <a:ext cx="8204200" cy="5468937"/>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2700"/>
              <a:buFont typeface="Times New Roman"/>
              <a:buChar char="•"/>
            </a:pPr>
            <a:r>
              <a:rPr lang="en-US" sz="2700" b="0" i="0" u="none">
                <a:solidFill>
                  <a:srgbClr val="000000"/>
                </a:solidFill>
                <a:latin typeface="Arial"/>
                <a:ea typeface="Arial"/>
                <a:cs typeface="Arial"/>
                <a:sym typeface="Arial"/>
              </a:rPr>
              <a:t>Alternatively, if a process request some resources</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Check if they are available.</a:t>
            </a:r>
            <a:endParaRPr/>
          </a:p>
          <a:p>
            <a:pPr marL="1138237" marR="0" lvl="2" indent="-223837" algn="just"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If yes, grant</a:t>
            </a:r>
            <a:endParaRPr/>
          </a:p>
          <a:p>
            <a:pPr marL="1138237" marR="0" lvl="2" indent="-223837" algn="just" rtl="0">
              <a:lnSpc>
                <a:spcPct val="10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If not, check if they are allocated to some other process that is waiting for additional resources</a:t>
            </a:r>
            <a:endParaRPr/>
          </a:p>
          <a:p>
            <a:pPr marL="1595437" marR="0" lvl="3" indent="-223837" algn="just" rtl="0">
              <a:lnSpc>
                <a:spcPct val="100000"/>
              </a:lnSpc>
              <a:spcBef>
                <a:spcPts val="400"/>
              </a:spcBef>
              <a:spcAft>
                <a:spcPts val="0"/>
              </a:spcAft>
              <a:buClr>
                <a:srgbClr val="000000"/>
              </a:buClr>
              <a:buSzPts val="1700"/>
              <a:buFont typeface="Times New Roman"/>
              <a:buChar char="–"/>
            </a:pPr>
            <a:r>
              <a:rPr lang="en-US" sz="1700" b="0" i="0" u="none" strike="noStrike" cap="none">
                <a:solidFill>
                  <a:srgbClr val="000000"/>
                </a:solidFill>
                <a:latin typeface="Arial"/>
                <a:ea typeface="Arial"/>
                <a:cs typeface="Arial"/>
                <a:sym typeface="Arial"/>
              </a:rPr>
              <a:t>If yes, preempt desired resources from waiting process and allocate to the requesting process</a:t>
            </a:r>
            <a:endParaRPr/>
          </a:p>
          <a:p>
            <a:pPr marL="1595437" marR="0" lvl="3" indent="-223837" algn="just" rtl="0">
              <a:lnSpc>
                <a:spcPct val="100000"/>
              </a:lnSpc>
              <a:spcBef>
                <a:spcPts val="400"/>
              </a:spcBef>
              <a:spcAft>
                <a:spcPts val="0"/>
              </a:spcAft>
              <a:buClr>
                <a:srgbClr val="000000"/>
              </a:buClr>
              <a:buSzPts val="1700"/>
              <a:buFont typeface="Times New Roman"/>
              <a:buChar char="–"/>
            </a:pPr>
            <a:r>
              <a:rPr lang="en-US" sz="1700" b="0" i="0" u="none" strike="noStrike" cap="none">
                <a:solidFill>
                  <a:srgbClr val="000000"/>
                </a:solidFill>
                <a:latin typeface="Arial"/>
                <a:ea typeface="Arial"/>
                <a:cs typeface="Arial"/>
                <a:sym typeface="Arial"/>
              </a:rPr>
              <a:t>If no, requesting process must wait</a:t>
            </a:r>
            <a:endParaRPr/>
          </a:p>
          <a:p>
            <a:pPr marL="2052636" marR="0" lvl="4" indent="-223836" algn="just" rtl="0">
              <a:lnSpc>
                <a:spcPct val="100000"/>
              </a:lnSpc>
              <a:spcBef>
                <a:spcPts val="400"/>
              </a:spcBef>
              <a:spcAft>
                <a:spcPts val="0"/>
              </a:spcAft>
              <a:buClr>
                <a:srgbClr val="000000"/>
              </a:buClr>
              <a:buSzPts val="1700"/>
              <a:buFont typeface="Times New Roman"/>
              <a:buChar char="»"/>
            </a:pPr>
            <a:r>
              <a:rPr lang="en-US" sz="1700" b="0" i="0" u="none" strike="noStrike" cap="none">
                <a:solidFill>
                  <a:srgbClr val="000000"/>
                </a:solidFill>
                <a:latin typeface="Arial"/>
                <a:ea typeface="Arial"/>
                <a:cs typeface="Arial"/>
                <a:sym typeface="Arial"/>
              </a:rPr>
              <a:t>Some of its resources may be preempted, but only if another process requests them</a:t>
            </a:r>
            <a:endParaRPr/>
          </a:p>
          <a:p>
            <a:pPr marL="2052636" marR="0" lvl="4" indent="-223836" algn="just" rtl="0">
              <a:lnSpc>
                <a:spcPct val="100000"/>
              </a:lnSpc>
              <a:spcBef>
                <a:spcPts val="400"/>
              </a:spcBef>
              <a:spcAft>
                <a:spcPts val="0"/>
              </a:spcAft>
              <a:buClr>
                <a:srgbClr val="000000"/>
              </a:buClr>
              <a:buSzPts val="1700"/>
              <a:buFont typeface="Times New Roman"/>
              <a:buChar char="»"/>
            </a:pPr>
            <a:r>
              <a:rPr lang="en-US" sz="1700" b="0" i="0" u="none" strike="noStrike" cap="none">
                <a:solidFill>
                  <a:srgbClr val="000000"/>
                </a:solidFill>
                <a:latin typeface="Arial"/>
                <a:ea typeface="Arial"/>
                <a:cs typeface="Arial"/>
                <a:sym typeface="Arial"/>
              </a:rPr>
              <a:t>Process resumes only when it is allocated the new resources it is requesting and recovers any resources that were preempted while it was waiting</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Often applied to resources whose state can be easily saved and restored – CPU registers, memory space</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6"/>
        <p:cNvGrpSpPr/>
        <p:nvPr/>
      </p:nvGrpSpPr>
      <p:grpSpPr>
        <a:xfrm>
          <a:off x="0" y="0"/>
          <a:ext cx="0" cy="0"/>
          <a:chOff x="0" y="0"/>
          <a:chExt cx="0" cy="0"/>
        </a:xfrm>
      </p:grpSpPr>
      <p:sp>
        <p:nvSpPr>
          <p:cNvPr id="1127" name="Google Shape;1127;p119"/>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1" i="0" u="none">
                <a:solidFill>
                  <a:srgbClr val="006633"/>
                </a:solidFill>
                <a:latin typeface="Arial"/>
                <a:ea typeface="Arial"/>
                <a:cs typeface="Arial"/>
                <a:sym typeface="Arial"/>
              </a:rPr>
              <a:t>Deadlock Prevention: Disable Circular Wait</a:t>
            </a:r>
            <a:endParaRPr/>
          </a:p>
        </p:txBody>
      </p:sp>
      <p:sp>
        <p:nvSpPr>
          <p:cNvPr id="1128" name="Google Shape;1128;p119"/>
          <p:cNvSpPr txBox="1"/>
          <p:nvPr/>
        </p:nvSpPr>
        <p:spPr>
          <a:xfrm>
            <a:off x="533400" y="838200"/>
            <a:ext cx="8147050" cy="5638800"/>
          </a:xfrm>
          <a:prstGeom prst="rect">
            <a:avLst/>
          </a:prstGeom>
          <a:noFill/>
          <a:ln>
            <a:noFill/>
          </a:ln>
        </p:spPr>
        <p:txBody>
          <a:bodyPr spcFirstLastPara="1" wrap="square" lIns="90000" tIns="45000" rIns="90000" bIns="45000" anchor="t" anchorCtr="0">
            <a:noAutofit/>
          </a:bodyPr>
          <a:lstStyle/>
          <a:p>
            <a:pPr marL="311150" marR="0" lvl="0" indent="-311150" algn="just" rtl="0">
              <a:lnSpc>
                <a:spcPct val="10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Impose a total ordering of all resource types,.</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Each process requests resources in an increasing order of enumeration.</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Lets say tape drive is 1, disk drive is 5 and printer is 12</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A process can initially request any number of instances of a resource type Ri</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After that process can request instances of resource type Rj only if f(j)&gt;f (i)</a:t>
            </a:r>
            <a:endParaRPr/>
          </a:p>
          <a:p>
            <a:pPr marL="311150" marR="0" lvl="0" indent="-311150" algn="just" rtl="0">
              <a:lnSpc>
                <a:spcPct val="100000"/>
              </a:lnSpc>
              <a:spcBef>
                <a:spcPts val="500"/>
              </a:spcBef>
              <a:spcAft>
                <a:spcPts val="0"/>
              </a:spcAft>
              <a:buClr>
                <a:srgbClr val="CC9900"/>
              </a:buClr>
              <a:buSzPts val="2400"/>
              <a:buFont typeface="Noto Sans Symbols"/>
              <a:buChar char="■"/>
            </a:pPr>
            <a:r>
              <a:rPr lang="en-US" sz="2400" b="0" i="0" u="none">
                <a:solidFill>
                  <a:srgbClr val="000000"/>
                </a:solidFill>
                <a:latin typeface="Times New Roman"/>
                <a:ea typeface="Times New Roman"/>
                <a:cs typeface="Times New Roman"/>
                <a:sym typeface="Times New Roman"/>
              </a:rPr>
              <a:t>Alternatively, before requesting Rj, release all Ri such that f(i) &gt;= f(j)</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 </a:t>
            </a:r>
            <a:r>
              <a:rPr lang="en-US" sz="2400" b="0" i="0" u="none">
                <a:solidFill>
                  <a:srgbClr val="000000"/>
                </a:solidFill>
                <a:latin typeface="Times New Roman"/>
                <a:ea typeface="Times New Roman"/>
                <a:cs typeface="Times New Roman"/>
                <a:sym typeface="Times New Roman"/>
              </a:rPr>
              <a:t>When several instances of same type are needed, a single request for all of them must be issued</a:t>
            </a:r>
            <a:endParaRPr/>
          </a:p>
          <a:p>
            <a:pPr marL="311150" marR="0" lvl="0" indent="-311150" algn="just" rtl="0">
              <a:lnSpc>
                <a:spcPct val="100000"/>
              </a:lnSpc>
              <a:spcBef>
                <a:spcPts val="500"/>
              </a:spcBef>
              <a:spcAft>
                <a:spcPts val="0"/>
              </a:spcAft>
              <a:buClr>
                <a:srgbClr val="CC9900"/>
              </a:buClr>
              <a:buSzPts val="2400"/>
              <a:buFont typeface="Noto Sans Symbols"/>
              <a:buChar char="■"/>
            </a:pPr>
            <a:r>
              <a:rPr lang="en-US" sz="2400" b="0" i="0" u="none">
                <a:solidFill>
                  <a:srgbClr val="000000"/>
                </a:solidFill>
                <a:latin typeface="Times New Roman"/>
                <a:ea typeface="Times New Roman"/>
                <a:cs typeface="Times New Roman"/>
                <a:sym typeface="Times New Roman"/>
              </a:rPr>
              <a:t>Re-ordering of resources requires re-programming</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Ordering should be as per usage pattern of resources.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4"/>
        <p:cNvGrpSpPr/>
        <p:nvPr/>
      </p:nvGrpSpPr>
      <p:grpSpPr>
        <a:xfrm>
          <a:off x="0" y="0"/>
          <a:ext cx="0" cy="0"/>
          <a:chOff x="0" y="0"/>
          <a:chExt cx="0" cy="0"/>
        </a:xfrm>
      </p:grpSpPr>
      <p:sp>
        <p:nvSpPr>
          <p:cNvPr id="1135" name="Google Shape;1135;p120"/>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Deadlock Avoidance</a:t>
            </a:r>
            <a:endParaRPr/>
          </a:p>
        </p:txBody>
      </p:sp>
      <p:sp>
        <p:nvSpPr>
          <p:cNvPr id="1136" name="Google Shape;1136;p120"/>
          <p:cNvSpPr txBox="1"/>
          <p:nvPr/>
        </p:nvSpPr>
        <p:spPr>
          <a:xfrm>
            <a:off x="609600" y="1066800"/>
            <a:ext cx="7915275" cy="53340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0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Deadlock prevention leads to inefficient use of resources &amp; execution of processes.</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Requires that OS be given in advance additional information concerning which resources a process will request and use during its lifetime</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Based on this info, OS decides whether to grant the request or delay it</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System must consider resources currently available, resources currently allocated, future requests and releases</a:t>
            </a:r>
            <a:endParaRPr/>
          </a:p>
          <a:p>
            <a:pPr marL="0" marR="0" lvl="0" indent="0" algn="l" rtl="0">
              <a:lnSpc>
                <a:spcPct val="100000"/>
              </a:lnSpc>
              <a:spcBef>
                <a:spcPts val="0"/>
              </a:spcBef>
              <a:spcAft>
                <a:spcPts val="0"/>
              </a:spcAft>
              <a:buNone/>
            </a:pPr>
            <a:endParaRPr sz="2200" b="0" i="0" u="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1"/>
        <p:cNvGrpSpPr/>
        <p:nvPr/>
      </p:nvGrpSpPr>
      <p:grpSpPr>
        <a:xfrm>
          <a:off x="0" y="0"/>
          <a:ext cx="0" cy="0"/>
          <a:chOff x="0" y="0"/>
          <a:chExt cx="0" cy="0"/>
        </a:xfrm>
      </p:grpSpPr>
      <p:sp>
        <p:nvSpPr>
          <p:cNvPr id="1142" name="Google Shape;1142;p12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Deadlock Avoidance</a:t>
            </a:r>
            <a:endParaRPr/>
          </a:p>
        </p:txBody>
      </p:sp>
      <p:sp>
        <p:nvSpPr>
          <p:cNvPr id="1143" name="Google Shape;1143;p121"/>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0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With this knowledge of complete sequence of requests and releases for each process, system can decide for each request whether or not the process should wait in order to avoid a future deadlock</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Variations in algorithms differ in amount and type of information required</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Simplest: each process declares the max number of resources of each type that it may need</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Dynamically examines the resource allocation state to ensure that a circular wait condition can never exist</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State: number of available and allocated resources, maximum demands of processes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8"/>
        <p:cNvGrpSpPr/>
        <p:nvPr/>
      </p:nvGrpSpPr>
      <p:grpSpPr>
        <a:xfrm>
          <a:off x="0" y="0"/>
          <a:ext cx="0" cy="0"/>
          <a:chOff x="0" y="0"/>
          <a:chExt cx="0" cy="0"/>
        </a:xfrm>
      </p:grpSpPr>
      <p:sp>
        <p:nvSpPr>
          <p:cNvPr id="1149" name="Google Shape;1149;p122"/>
          <p:cNvSpPr txBox="1"/>
          <p:nvPr/>
        </p:nvSpPr>
        <p:spPr>
          <a:xfrm>
            <a:off x="685800" y="228600"/>
            <a:ext cx="8077200" cy="609600"/>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Safe State</a:t>
            </a:r>
            <a:endParaRPr/>
          </a:p>
        </p:txBody>
      </p:sp>
      <p:sp>
        <p:nvSpPr>
          <p:cNvPr id="1150" name="Google Shape;1150;p122"/>
          <p:cNvSpPr txBox="1"/>
          <p:nvPr/>
        </p:nvSpPr>
        <p:spPr>
          <a:xfrm>
            <a:off x="676275" y="889000"/>
            <a:ext cx="7807325" cy="5532437"/>
          </a:xfrm>
          <a:prstGeom prst="rect">
            <a:avLst/>
          </a:prstGeom>
          <a:noFill/>
          <a:ln>
            <a:noFill/>
          </a:ln>
        </p:spPr>
        <p:txBody>
          <a:bodyPr spcFirstLastPara="1" wrap="square" lIns="90000" tIns="46800" rIns="90000" bIns="46800" anchor="t" anchorCtr="0">
            <a:noAutofit/>
          </a:bodyPr>
          <a:lstStyle/>
          <a:p>
            <a:pPr marL="311150" marR="0" lvl="0" indent="-311150" algn="l" rtl="0">
              <a:lnSpc>
                <a:spcPct val="90000"/>
              </a:lnSpc>
              <a:spcBef>
                <a:spcPts val="0"/>
              </a:spcBef>
              <a:spcAft>
                <a:spcPts val="0"/>
              </a:spcAft>
              <a:buClr>
                <a:srgbClr val="CC9900"/>
              </a:buClr>
              <a:buSzPts val="2100"/>
              <a:buFont typeface="Noto Sans Symbols"/>
              <a:buChar char="■"/>
            </a:pPr>
            <a:r>
              <a:rPr lang="en-US" sz="2100" b="0" i="0" u="none">
                <a:solidFill>
                  <a:srgbClr val="000000"/>
                </a:solidFill>
                <a:latin typeface="Arial"/>
                <a:ea typeface="Arial"/>
                <a:cs typeface="Arial"/>
                <a:sym typeface="Arial"/>
              </a:rPr>
              <a:t>When a process requests an available resource, system must decide if immediate allocation leaves the system in a safe state.</a:t>
            </a:r>
            <a:br>
              <a:rPr lang="en-US" sz="2100" b="0" i="0" u="none">
                <a:solidFill>
                  <a:srgbClr val="000000"/>
                </a:solidFill>
                <a:latin typeface="Arial"/>
                <a:ea typeface="Arial"/>
                <a:cs typeface="Arial"/>
                <a:sym typeface="Arial"/>
              </a:rPr>
            </a:br>
            <a:endParaRPr sz="2100" b="0" i="0" u="none">
              <a:solidFill>
                <a:srgbClr val="000000"/>
              </a:solidFill>
              <a:latin typeface="Arial"/>
              <a:ea typeface="Arial"/>
              <a:cs typeface="Arial"/>
              <a:sym typeface="Arial"/>
            </a:endParaRPr>
          </a:p>
          <a:p>
            <a:pPr marL="311150" marR="0" lvl="0" indent="-311150" algn="l" rtl="0">
              <a:lnSpc>
                <a:spcPct val="90000"/>
              </a:lnSpc>
              <a:spcBef>
                <a:spcPts val="500"/>
              </a:spcBef>
              <a:spcAft>
                <a:spcPts val="0"/>
              </a:spcAft>
              <a:buClr>
                <a:srgbClr val="CC9900"/>
              </a:buClr>
              <a:buSzPts val="2100"/>
              <a:buFont typeface="Noto Sans Symbols"/>
              <a:buChar char="■"/>
            </a:pPr>
            <a:r>
              <a:rPr lang="en-US" sz="2100" b="0" i="0" u="none">
                <a:solidFill>
                  <a:srgbClr val="000000"/>
                </a:solidFill>
                <a:latin typeface="Arial"/>
                <a:ea typeface="Arial"/>
                <a:cs typeface="Arial"/>
                <a:sym typeface="Arial"/>
              </a:rPr>
              <a:t>System is in safe state if there exists a safe sequence of all processes. </a:t>
            </a:r>
            <a:br>
              <a:rPr lang="en-US" sz="2100" b="0" i="0" u="none">
                <a:solidFill>
                  <a:srgbClr val="000000"/>
                </a:solidFill>
                <a:latin typeface="Arial"/>
                <a:ea typeface="Arial"/>
                <a:cs typeface="Arial"/>
                <a:sym typeface="Arial"/>
              </a:rPr>
            </a:br>
            <a:endParaRPr sz="2100" b="0" i="0" u="none">
              <a:solidFill>
                <a:srgbClr val="000000"/>
              </a:solidFill>
              <a:latin typeface="Arial"/>
              <a:ea typeface="Arial"/>
              <a:cs typeface="Arial"/>
              <a:sym typeface="Arial"/>
            </a:endParaRPr>
          </a:p>
          <a:p>
            <a:pPr marL="311150" marR="0" lvl="0" indent="-311150" algn="l" rtl="0">
              <a:lnSpc>
                <a:spcPct val="90000"/>
              </a:lnSpc>
              <a:spcBef>
                <a:spcPts val="500"/>
              </a:spcBef>
              <a:spcAft>
                <a:spcPts val="0"/>
              </a:spcAft>
              <a:buClr>
                <a:srgbClr val="CC9900"/>
              </a:buClr>
              <a:buSzPts val="2100"/>
              <a:buFont typeface="Noto Sans Symbols"/>
              <a:buChar char="■"/>
            </a:pPr>
            <a:r>
              <a:rPr lang="en-US" sz="2100" b="0" i="0" u="none">
                <a:solidFill>
                  <a:srgbClr val="000000"/>
                </a:solidFill>
                <a:latin typeface="Arial"/>
                <a:ea typeface="Arial"/>
                <a:cs typeface="Arial"/>
                <a:sym typeface="Arial"/>
              </a:rPr>
              <a:t>Sequence &lt;P</a:t>
            </a:r>
            <a:r>
              <a:rPr lang="en-US" sz="2100" b="0" i="0" u="none" baseline="-25000">
                <a:solidFill>
                  <a:srgbClr val="000000"/>
                </a:solidFill>
                <a:latin typeface="Arial"/>
                <a:ea typeface="Arial"/>
                <a:cs typeface="Arial"/>
                <a:sym typeface="Arial"/>
              </a:rPr>
              <a:t>1</a:t>
            </a:r>
            <a:r>
              <a:rPr lang="en-US" sz="2100" b="0" i="0" u="none">
                <a:solidFill>
                  <a:srgbClr val="000000"/>
                </a:solidFill>
                <a:latin typeface="Arial"/>
                <a:ea typeface="Arial"/>
                <a:cs typeface="Arial"/>
                <a:sym typeface="Arial"/>
              </a:rPr>
              <a:t>, P</a:t>
            </a:r>
            <a:r>
              <a:rPr lang="en-US" sz="2100" b="0" i="0" u="none" baseline="-25000">
                <a:solidFill>
                  <a:srgbClr val="000000"/>
                </a:solidFill>
                <a:latin typeface="Arial"/>
                <a:ea typeface="Arial"/>
                <a:cs typeface="Arial"/>
                <a:sym typeface="Arial"/>
              </a:rPr>
              <a:t>2</a:t>
            </a:r>
            <a:r>
              <a:rPr lang="en-US" sz="2100" b="0" i="0" u="none">
                <a:solidFill>
                  <a:srgbClr val="000000"/>
                </a:solidFill>
                <a:latin typeface="Arial"/>
                <a:ea typeface="Arial"/>
                <a:cs typeface="Arial"/>
                <a:sym typeface="Arial"/>
              </a:rPr>
              <a:t>, …, P</a:t>
            </a:r>
            <a:r>
              <a:rPr lang="en-US" sz="2100" b="0" i="0" u="none" baseline="-25000">
                <a:solidFill>
                  <a:srgbClr val="000000"/>
                </a:solidFill>
                <a:latin typeface="Arial"/>
                <a:ea typeface="Arial"/>
                <a:cs typeface="Arial"/>
                <a:sym typeface="Arial"/>
              </a:rPr>
              <a:t>n</a:t>
            </a:r>
            <a:r>
              <a:rPr lang="en-US" sz="2100" b="0" i="0" u="none">
                <a:solidFill>
                  <a:srgbClr val="000000"/>
                </a:solidFill>
                <a:latin typeface="Arial"/>
                <a:ea typeface="Arial"/>
                <a:cs typeface="Arial"/>
                <a:sym typeface="Arial"/>
              </a:rPr>
              <a:t>&gt; is safe if for each P</a:t>
            </a:r>
            <a:r>
              <a:rPr lang="en-US" sz="2100" b="0" i="0" u="none" baseline="-25000">
                <a:solidFill>
                  <a:srgbClr val="000000"/>
                </a:solidFill>
                <a:latin typeface="Arial"/>
                <a:ea typeface="Arial"/>
                <a:cs typeface="Arial"/>
                <a:sym typeface="Arial"/>
              </a:rPr>
              <a:t>i</a:t>
            </a:r>
            <a:r>
              <a:rPr lang="en-US" sz="2100" b="0" i="0" u="none">
                <a:solidFill>
                  <a:srgbClr val="000000"/>
                </a:solidFill>
                <a:latin typeface="Arial"/>
                <a:ea typeface="Arial"/>
                <a:cs typeface="Arial"/>
                <a:sym typeface="Arial"/>
              </a:rPr>
              <a:t>, the resources that P</a:t>
            </a:r>
            <a:r>
              <a:rPr lang="en-US" sz="2100" b="0" i="0" u="none" baseline="-25000">
                <a:solidFill>
                  <a:srgbClr val="000000"/>
                </a:solidFill>
                <a:latin typeface="Arial"/>
                <a:ea typeface="Arial"/>
                <a:cs typeface="Arial"/>
                <a:sym typeface="Arial"/>
              </a:rPr>
              <a:t>i </a:t>
            </a:r>
            <a:r>
              <a:rPr lang="en-US" sz="2100" b="0" i="0" u="none">
                <a:solidFill>
                  <a:srgbClr val="000000"/>
                </a:solidFill>
                <a:latin typeface="Arial"/>
                <a:ea typeface="Arial"/>
                <a:cs typeface="Arial"/>
                <a:sym typeface="Arial"/>
              </a:rPr>
              <a:t>can still request can be satisfied by currently available resources + resources held by all the P</a:t>
            </a:r>
            <a:r>
              <a:rPr lang="en-US" sz="2100" b="0" i="0" u="none" baseline="-25000">
                <a:solidFill>
                  <a:srgbClr val="000000"/>
                </a:solidFill>
                <a:latin typeface="Arial"/>
                <a:ea typeface="Arial"/>
                <a:cs typeface="Arial"/>
                <a:sym typeface="Arial"/>
              </a:rPr>
              <a:t>j</a:t>
            </a:r>
            <a:r>
              <a:rPr lang="en-US" sz="2100" b="0" i="0" u="none">
                <a:solidFill>
                  <a:srgbClr val="000000"/>
                </a:solidFill>
                <a:latin typeface="Arial"/>
                <a:ea typeface="Arial"/>
                <a:cs typeface="Arial"/>
                <a:sym typeface="Arial"/>
              </a:rPr>
              <a:t>, with j&lt;i.</a:t>
            </a:r>
            <a:endParaRPr/>
          </a:p>
          <a:p>
            <a:pPr marL="638175" marR="0" lvl="1" indent="-325437" algn="l" rtl="0">
              <a:lnSpc>
                <a:spcPct val="90000"/>
              </a:lnSpc>
              <a:spcBef>
                <a:spcPts val="500"/>
              </a:spcBef>
              <a:spcAft>
                <a:spcPts val="0"/>
              </a:spcAft>
              <a:buClr>
                <a:srgbClr val="3B812F"/>
              </a:buClr>
              <a:buSzPts val="2100"/>
              <a:buFont typeface="Noto Sans Symbols"/>
              <a:buChar char="❑"/>
            </a:pPr>
            <a:r>
              <a:rPr lang="en-US" sz="2100" b="0" i="0" u="none" strike="noStrike" cap="none">
                <a:solidFill>
                  <a:srgbClr val="000000"/>
                </a:solidFill>
                <a:latin typeface="Arial"/>
                <a:ea typeface="Arial"/>
                <a:cs typeface="Arial"/>
                <a:sym typeface="Arial"/>
              </a:rPr>
              <a:t>If P</a:t>
            </a:r>
            <a:r>
              <a:rPr lang="en-US" sz="2100" b="0" i="0" u="none" strike="noStrike" cap="none" baseline="-25000">
                <a:solidFill>
                  <a:srgbClr val="000000"/>
                </a:solidFill>
                <a:latin typeface="Arial"/>
                <a:ea typeface="Arial"/>
                <a:cs typeface="Arial"/>
                <a:sym typeface="Arial"/>
              </a:rPr>
              <a:t>i</a:t>
            </a:r>
            <a:r>
              <a:rPr lang="en-US" sz="2100" b="0" i="0" u="none" strike="noStrike" cap="none">
                <a:solidFill>
                  <a:srgbClr val="000000"/>
                </a:solidFill>
                <a:latin typeface="Arial"/>
                <a:ea typeface="Arial"/>
                <a:cs typeface="Arial"/>
                <a:sym typeface="Arial"/>
              </a:rPr>
              <a:t> resource needs are not immediately available, then </a:t>
            </a:r>
            <a:r>
              <a:rPr lang="en-US" sz="2100" b="0" i="1" u="none" strike="noStrike" cap="none">
                <a:solidFill>
                  <a:srgbClr val="000000"/>
                </a:solidFill>
                <a:latin typeface="Arial"/>
                <a:ea typeface="Arial"/>
                <a:cs typeface="Arial"/>
                <a:sym typeface="Arial"/>
              </a:rPr>
              <a:t>P</a:t>
            </a:r>
            <a:r>
              <a:rPr lang="en-US" sz="2100" b="0" i="1" u="none" strike="noStrike" cap="none" baseline="-25000">
                <a:solidFill>
                  <a:srgbClr val="000000"/>
                </a:solidFill>
                <a:latin typeface="Arial"/>
                <a:ea typeface="Arial"/>
                <a:cs typeface="Arial"/>
                <a:sym typeface="Arial"/>
              </a:rPr>
              <a:t>i</a:t>
            </a:r>
            <a:r>
              <a:rPr lang="en-US" sz="2100" b="0" i="0" u="none" strike="noStrike" cap="none">
                <a:solidFill>
                  <a:srgbClr val="000000"/>
                </a:solidFill>
                <a:latin typeface="Arial"/>
                <a:ea typeface="Arial"/>
                <a:cs typeface="Arial"/>
                <a:sym typeface="Arial"/>
              </a:rPr>
              <a:t> can wait until all </a:t>
            </a:r>
            <a:r>
              <a:rPr lang="en-US" sz="2100" b="0" i="1" u="none" strike="noStrike" cap="none">
                <a:solidFill>
                  <a:srgbClr val="000000"/>
                </a:solidFill>
                <a:latin typeface="Arial"/>
                <a:ea typeface="Arial"/>
                <a:cs typeface="Arial"/>
                <a:sym typeface="Arial"/>
              </a:rPr>
              <a:t>P</a:t>
            </a:r>
            <a:r>
              <a:rPr lang="en-US" sz="2100" b="0" i="1" u="none" strike="noStrike" cap="none" baseline="-25000">
                <a:solidFill>
                  <a:srgbClr val="000000"/>
                </a:solidFill>
                <a:latin typeface="Arial"/>
                <a:ea typeface="Arial"/>
                <a:cs typeface="Arial"/>
                <a:sym typeface="Arial"/>
              </a:rPr>
              <a:t>j</a:t>
            </a:r>
            <a:r>
              <a:rPr lang="en-US" sz="2100" b="0" i="1" u="none" strike="noStrike" cap="none">
                <a:solidFill>
                  <a:srgbClr val="000000"/>
                </a:solidFill>
                <a:latin typeface="Arial"/>
                <a:ea typeface="Arial"/>
                <a:cs typeface="Arial"/>
                <a:sym typeface="Arial"/>
              </a:rPr>
              <a:t> </a:t>
            </a:r>
            <a:r>
              <a:rPr lang="en-US" sz="2100" b="0" i="0" u="none" strike="noStrike" cap="none">
                <a:solidFill>
                  <a:srgbClr val="000000"/>
                </a:solidFill>
                <a:latin typeface="Arial"/>
                <a:ea typeface="Arial"/>
                <a:cs typeface="Arial"/>
                <a:sym typeface="Arial"/>
              </a:rPr>
              <a:t>have finished.</a:t>
            </a:r>
            <a:endParaRPr/>
          </a:p>
          <a:p>
            <a:pPr marL="638175" marR="0" lvl="1" indent="-325437" algn="l" rtl="0">
              <a:lnSpc>
                <a:spcPct val="90000"/>
              </a:lnSpc>
              <a:spcBef>
                <a:spcPts val="500"/>
              </a:spcBef>
              <a:spcAft>
                <a:spcPts val="0"/>
              </a:spcAft>
              <a:buClr>
                <a:srgbClr val="3B812F"/>
              </a:buClr>
              <a:buSzPts val="2100"/>
              <a:buFont typeface="Noto Sans Symbols"/>
              <a:buChar char="❑"/>
            </a:pPr>
            <a:r>
              <a:rPr lang="en-US" sz="2100" b="0" i="0" u="none" strike="noStrike" cap="none">
                <a:solidFill>
                  <a:srgbClr val="000000"/>
                </a:solidFill>
                <a:latin typeface="Arial"/>
                <a:ea typeface="Arial"/>
                <a:cs typeface="Arial"/>
                <a:sym typeface="Arial"/>
              </a:rPr>
              <a:t>When </a:t>
            </a:r>
            <a:r>
              <a:rPr lang="en-US" sz="2100" b="0" i="1" u="none" strike="noStrike" cap="none">
                <a:solidFill>
                  <a:srgbClr val="000000"/>
                </a:solidFill>
                <a:latin typeface="Arial"/>
                <a:ea typeface="Arial"/>
                <a:cs typeface="Arial"/>
                <a:sym typeface="Arial"/>
              </a:rPr>
              <a:t>P</a:t>
            </a:r>
            <a:r>
              <a:rPr lang="en-US" sz="2100" b="0" i="1" u="none" strike="noStrike" cap="none" baseline="-25000">
                <a:solidFill>
                  <a:srgbClr val="000000"/>
                </a:solidFill>
                <a:latin typeface="Arial"/>
                <a:ea typeface="Arial"/>
                <a:cs typeface="Arial"/>
                <a:sym typeface="Arial"/>
              </a:rPr>
              <a:t>j</a:t>
            </a:r>
            <a:r>
              <a:rPr lang="en-US" sz="2100" b="0" i="0" u="none" strike="noStrike" cap="none">
                <a:solidFill>
                  <a:srgbClr val="000000"/>
                </a:solidFill>
                <a:latin typeface="Arial"/>
                <a:ea typeface="Arial"/>
                <a:cs typeface="Arial"/>
                <a:sym typeface="Arial"/>
              </a:rPr>
              <a:t> is finished, </a:t>
            </a:r>
            <a:r>
              <a:rPr lang="en-US" sz="2100" b="0" i="1" u="none" strike="noStrike" cap="none">
                <a:solidFill>
                  <a:srgbClr val="000000"/>
                </a:solidFill>
                <a:latin typeface="Arial"/>
                <a:ea typeface="Arial"/>
                <a:cs typeface="Arial"/>
                <a:sym typeface="Arial"/>
              </a:rPr>
              <a:t>P</a:t>
            </a:r>
            <a:r>
              <a:rPr lang="en-US" sz="2100" b="0" i="0" u="none" strike="noStrike" cap="none" baseline="-25000">
                <a:solidFill>
                  <a:srgbClr val="000000"/>
                </a:solidFill>
                <a:latin typeface="Arial"/>
                <a:ea typeface="Arial"/>
                <a:cs typeface="Arial"/>
                <a:sym typeface="Arial"/>
              </a:rPr>
              <a:t>i</a:t>
            </a:r>
            <a:r>
              <a:rPr lang="en-US" sz="2100" b="0" i="0" u="none" strike="noStrike" cap="none">
                <a:solidFill>
                  <a:srgbClr val="000000"/>
                </a:solidFill>
                <a:latin typeface="Arial"/>
                <a:ea typeface="Arial"/>
                <a:cs typeface="Arial"/>
                <a:sym typeface="Arial"/>
              </a:rPr>
              <a:t> can obtain needed resources, execute, return allocated resources, and terminate. </a:t>
            </a:r>
            <a:endParaRPr/>
          </a:p>
          <a:p>
            <a:pPr marL="638175" marR="0" lvl="1" indent="-325437" algn="l" rtl="0">
              <a:lnSpc>
                <a:spcPct val="90000"/>
              </a:lnSpc>
              <a:spcBef>
                <a:spcPts val="500"/>
              </a:spcBef>
              <a:spcAft>
                <a:spcPts val="0"/>
              </a:spcAft>
              <a:buClr>
                <a:srgbClr val="3B812F"/>
              </a:buClr>
              <a:buSzPts val="2100"/>
              <a:buFont typeface="Noto Sans Symbols"/>
              <a:buChar char="❑"/>
            </a:pPr>
            <a:r>
              <a:rPr lang="en-US" sz="2100" b="0" i="0" u="none" strike="noStrike" cap="none">
                <a:solidFill>
                  <a:srgbClr val="000000"/>
                </a:solidFill>
                <a:latin typeface="Arial"/>
                <a:ea typeface="Arial"/>
                <a:cs typeface="Arial"/>
                <a:sym typeface="Arial"/>
              </a:rPr>
              <a:t>When </a:t>
            </a:r>
            <a:r>
              <a:rPr lang="en-US" sz="2100" b="0" i="1" u="none" strike="noStrike" cap="none">
                <a:solidFill>
                  <a:srgbClr val="000000"/>
                </a:solidFill>
                <a:latin typeface="Arial"/>
                <a:ea typeface="Arial"/>
                <a:cs typeface="Arial"/>
                <a:sym typeface="Arial"/>
              </a:rPr>
              <a:t>P</a:t>
            </a:r>
            <a:r>
              <a:rPr lang="en-US" sz="2100" b="0" i="1" u="none" strike="noStrike" cap="none" baseline="-25000">
                <a:solidFill>
                  <a:srgbClr val="000000"/>
                </a:solidFill>
                <a:latin typeface="Arial"/>
                <a:ea typeface="Arial"/>
                <a:cs typeface="Arial"/>
                <a:sym typeface="Arial"/>
              </a:rPr>
              <a:t>i</a:t>
            </a:r>
            <a:r>
              <a:rPr lang="en-US" sz="2100" b="0" i="0" u="none" strike="noStrike" cap="none">
                <a:solidFill>
                  <a:srgbClr val="000000"/>
                </a:solidFill>
                <a:latin typeface="Arial"/>
                <a:ea typeface="Arial"/>
                <a:cs typeface="Arial"/>
                <a:sym typeface="Arial"/>
              </a:rPr>
              <a:t> terminates, </a:t>
            </a:r>
            <a:r>
              <a:rPr lang="en-US" sz="2100" b="0" i="1" u="none" strike="noStrike" cap="none">
                <a:solidFill>
                  <a:srgbClr val="000000"/>
                </a:solidFill>
                <a:latin typeface="Arial"/>
                <a:ea typeface="Arial"/>
                <a:cs typeface="Arial"/>
                <a:sym typeface="Arial"/>
              </a:rPr>
              <a:t>P</a:t>
            </a:r>
            <a:r>
              <a:rPr lang="en-US" sz="2100" b="0" i="1" u="none" strike="noStrike" cap="none" baseline="-25000">
                <a:solidFill>
                  <a:srgbClr val="000000"/>
                </a:solidFill>
                <a:latin typeface="Arial"/>
                <a:ea typeface="Arial"/>
                <a:cs typeface="Arial"/>
                <a:sym typeface="Arial"/>
              </a:rPr>
              <a:t>i</a:t>
            </a:r>
            <a:r>
              <a:rPr lang="en-US" sz="2100" b="0" i="0" u="none" strike="noStrike" cap="none" baseline="-25000">
                <a:solidFill>
                  <a:srgbClr val="000000"/>
                </a:solidFill>
                <a:latin typeface="Arial"/>
                <a:ea typeface="Arial"/>
                <a:cs typeface="Arial"/>
                <a:sym typeface="Arial"/>
              </a:rPr>
              <a:t>+1</a:t>
            </a:r>
            <a:r>
              <a:rPr lang="en-US" sz="2100" b="0" i="0" u="none" strike="noStrike" cap="none">
                <a:solidFill>
                  <a:srgbClr val="000000"/>
                </a:solidFill>
                <a:latin typeface="Arial"/>
                <a:ea typeface="Arial"/>
                <a:cs typeface="Arial"/>
                <a:sym typeface="Arial"/>
              </a:rPr>
              <a:t> can obtain its needed resources, and so on.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6"/>
        <p:cNvGrpSpPr/>
        <p:nvPr/>
      </p:nvGrpSpPr>
      <p:grpSpPr>
        <a:xfrm>
          <a:off x="0" y="0"/>
          <a:ext cx="0" cy="0"/>
          <a:chOff x="0" y="0"/>
          <a:chExt cx="0" cy="0"/>
        </a:xfrm>
      </p:grpSpPr>
      <p:sp>
        <p:nvSpPr>
          <p:cNvPr id="1157" name="Google Shape;1157;p123"/>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Safe, Unsafe , Deadlock State </a:t>
            </a:r>
            <a:endParaRPr/>
          </a:p>
        </p:txBody>
      </p:sp>
      <p:pic>
        <p:nvPicPr>
          <p:cNvPr id="1158" name="Google Shape;1158;p123"/>
          <p:cNvPicPr preferRelativeResize="0"/>
          <p:nvPr/>
        </p:nvPicPr>
        <p:blipFill rotWithShape="1">
          <a:blip r:embed="rId3">
            <a:alphaModFix/>
          </a:blip>
          <a:srcRect l="13436" t="1568" r="13684" b="2194"/>
          <a:stretch/>
        </p:blipFill>
        <p:spPr>
          <a:xfrm>
            <a:off x="457200" y="1752600"/>
            <a:ext cx="4083050" cy="4043362"/>
          </a:xfrm>
          <a:prstGeom prst="rect">
            <a:avLst/>
          </a:prstGeom>
          <a:noFill/>
          <a:ln>
            <a:noFill/>
          </a:ln>
        </p:spPr>
      </p:pic>
      <p:sp>
        <p:nvSpPr>
          <p:cNvPr id="1159" name="Google Shape;1159;p123"/>
          <p:cNvSpPr txBox="1"/>
          <p:nvPr/>
        </p:nvSpPr>
        <p:spPr>
          <a:xfrm>
            <a:off x="4495800" y="1295400"/>
            <a:ext cx="4310062" cy="4572000"/>
          </a:xfrm>
          <a:prstGeom prst="rect">
            <a:avLst/>
          </a:prstGeom>
          <a:noFill/>
          <a:ln>
            <a:noFill/>
          </a:ln>
        </p:spPr>
        <p:txBody>
          <a:bodyPr spcFirstLastPara="1" wrap="square" lIns="90000" tIns="46800" rIns="90000" bIns="46800" anchor="t" anchorCtr="0">
            <a:noAutofit/>
          </a:bodyPr>
          <a:lstStyle/>
          <a:p>
            <a:pPr marL="341312" marR="0" lvl="0" indent="-336548" algn="just" rtl="0">
              <a:lnSpc>
                <a:spcPct val="100000"/>
              </a:lnSpc>
              <a:spcBef>
                <a:spcPts val="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41312" marR="0" lvl="0" indent="-336548"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Safe state is not a deadlocked state</a:t>
            </a:r>
            <a:endParaRPr/>
          </a:p>
          <a:p>
            <a:pPr marL="341312" marR="0" lvl="0" indent="-336548"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Deadlocked state is an unsafe state</a:t>
            </a:r>
            <a:endParaRPr/>
          </a:p>
          <a:p>
            <a:pPr marL="341312" marR="0" lvl="0" indent="-336548"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Not all unsafe states are deadlocks</a:t>
            </a:r>
            <a:endParaRPr/>
          </a:p>
          <a:p>
            <a:pPr marL="341312" marR="0" lvl="0" indent="-336548"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Unsafe state may lead to a deadlock</a:t>
            </a:r>
            <a:endParaRPr/>
          </a:p>
          <a:p>
            <a:pPr marL="341312" marR="0" lvl="0" indent="-336548"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Better to always be in safe state</a:t>
            </a:r>
            <a:endParaRPr/>
          </a:p>
          <a:p>
            <a:pPr marL="0" marR="0" lvl="0" indent="0" algn="l" rtl="0">
              <a:lnSpc>
                <a:spcPct val="100000"/>
              </a:lnSpc>
              <a:spcBef>
                <a:spcPts val="0"/>
              </a:spcBef>
              <a:spcAft>
                <a:spcPts val="0"/>
              </a:spcAft>
              <a:buNone/>
            </a:pPr>
            <a:endParaRPr sz="2200" b="0" i="0" u="non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4"/>
        <p:cNvGrpSpPr/>
        <p:nvPr/>
      </p:nvGrpSpPr>
      <p:grpSpPr>
        <a:xfrm>
          <a:off x="0" y="0"/>
          <a:ext cx="0" cy="0"/>
          <a:chOff x="0" y="0"/>
          <a:chExt cx="0" cy="0"/>
        </a:xfrm>
      </p:grpSpPr>
      <p:sp>
        <p:nvSpPr>
          <p:cNvPr id="1165" name="Google Shape;1165;p12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1166" name="Google Shape;1166;p124"/>
          <p:cNvSpPr txBox="1"/>
          <p:nvPr/>
        </p:nvSpPr>
        <p:spPr>
          <a:xfrm>
            <a:off x="457200" y="914400"/>
            <a:ext cx="8204200" cy="563086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12 magnetic tape drives, 3 processes</a:t>
            </a:r>
            <a:endParaRPr/>
          </a:p>
          <a:p>
            <a:pPr marL="336550" marR="0" lvl="0" indent="-336550" algn="l" rtl="0">
              <a:lnSpc>
                <a:spcPct val="15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Snapshot at t0</a:t>
            </a:r>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3 more tape drives available</a:t>
            </a:r>
            <a:endParaRPr/>
          </a:p>
          <a:p>
            <a:pPr marL="336550" marR="0" lvl="0" indent="-336550" algn="l" rtl="0">
              <a:lnSpc>
                <a:spcPct val="15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System is in safe state with sequence P1, P0, P2</a:t>
            </a:r>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200" b="0" i="0" u="none">
              <a:solidFill>
                <a:srgbClr val="000000"/>
              </a:solidFill>
              <a:latin typeface="Arial"/>
              <a:ea typeface="Arial"/>
              <a:cs typeface="Arial"/>
              <a:sym typeface="Arial"/>
            </a:endParaRPr>
          </a:p>
        </p:txBody>
      </p:sp>
      <p:graphicFrame>
        <p:nvGraphicFramePr>
          <p:cNvPr id="1167" name="Google Shape;1167;p124"/>
          <p:cNvGraphicFramePr/>
          <p:nvPr/>
        </p:nvGraphicFramePr>
        <p:xfrm>
          <a:off x="1524000" y="2743200"/>
          <a:ext cx="3000000" cy="3000000"/>
        </p:xfrm>
        <a:graphic>
          <a:graphicData uri="http://schemas.openxmlformats.org/drawingml/2006/table">
            <a:tbl>
              <a:tblPr>
                <a:noFill/>
                <a:tableStyleId>{A3B0B584-13E7-4C6F-B816-2B401668CB7D}</a:tableStyleId>
              </a:tblPr>
              <a:tblGrid>
                <a:gridCol w="2032000"/>
                <a:gridCol w="2035175"/>
                <a:gridCol w="20320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Process</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Maximum needs</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Currently holding</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P1</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9</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2"/>
        <p:cNvGrpSpPr/>
        <p:nvPr/>
      </p:nvGrpSpPr>
      <p:grpSpPr>
        <a:xfrm>
          <a:off x="0" y="0"/>
          <a:ext cx="0" cy="0"/>
          <a:chOff x="0" y="0"/>
          <a:chExt cx="0" cy="0"/>
        </a:xfrm>
      </p:grpSpPr>
      <p:sp>
        <p:nvSpPr>
          <p:cNvPr id="1173" name="Google Shape;1173;p12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From safe to unsafe state</a:t>
            </a:r>
            <a:endParaRPr/>
          </a:p>
        </p:txBody>
      </p:sp>
      <p:sp>
        <p:nvSpPr>
          <p:cNvPr id="1174" name="Google Shape;1174;p125"/>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3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Suppose at t1, P2 requests and is allocated 1 more tape drive</a:t>
            </a:r>
            <a:endParaRPr/>
          </a:p>
          <a:p>
            <a:pPr marL="336550" marR="0" lvl="0" indent="-336550" algn="l" rtl="0">
              <a:lnSpc>
                <a:spcPct val="13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336550" marR="0" lvl="0" indent="-336550" algn="l" rtl="0">
              <a:lnSpc>
                <a:spcPct val="13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336550" marR="0" lvl="0" indent="-336550" algn="l" rtl="0">
              <a:lnSpc>
                <a:spcPct val="13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336550" marR="0" lvl="0" indent="-336550" algn="l" rtl="0">
              <a:lnSpc>
                <a:spcPct val="13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336550" marR="0" lvl="0" indent="-336550" algn="l" rtl="0">
              <a:lnSpc>
                <a:spcPct val="13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336550" marR="0" lvl="0" indent="-336550" algn="l" rtl="0">
              <a:lnSpc>
                <a:spcPct val="13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System is no longer in safe state</a:t>
            </a:r>
            <a:endParaRPr/>
          </a:p>
          <a:p>
            <a:pPr marL="736600" marR="0" lvl="1" indent="-279400" algn="l" rtl="0">
              <a:lnSpc>
                <a:spcPct val="13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Only P1 can be allocated now. When done, both P0 and P2 will have to wait forever!</a:t>
            </a:r>
            <a:endParaRPr/>
          </a:p>
          <a:p>
            <a:pPr marL="336550" marR="0" lvl="0" indent="-336550" algn="l" rtl="0">
              <a:lnSpc>
                <a:spcPct val="13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If only we had made P2 wait until either of the other processes had finished, we could have avoided the deadlock</a:t>
            </a:r>
            <a:endParaRPr/>
          </a:p>
        </p:txBody>
      </p:sp>
      <p:graphicFrame>
        <p:nvGraphicFramePr>
          <p:cNvPr id="1175" name="Google Shape;1175;p125"/>
          <p:cNvGraphicFramePr/>
          <p:nvPr/>
        </p:nvGraphicFramePr>
        <p:xfrm>
          <a:off x="1524000" y="1752600"/>
          <a:ext cx="3000000" cy="3000000"/>
        </p:xfrm>
        <a:graphic>
          <a:graphicData uri="http://schemas.openxmlformats.org/drawingml/2006/table">
            <a:tbl>
              <a:tblPr>
                <a:noFill/>
                <a:tableStyleId>{A3B0B584-13E7-4C6F-B816-2B401668CB7D}</a:tableStyleId>
              </a:tblPr>
              <a:tblGrid>
                <a:gridCol w="1854200"/>
                <a:gridCol w="1857375"/>
                <a:gridCol w="18542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Process</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Maximum needs</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Currently holding</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P1</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9</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0"/>
        <p:cNvGrpSpPr/>
        <p:nvPr/>
      </p:nvGrpSpPr>
      <p:grpSpPr>
        <a:xfrm>
          <a:off x="0" y="0"/>
          <a:ext cx="0" cy="0"/>
          <a:chOff x="0" y="0"/>
          <a:chExt cx="0" cy="0"/>
        </a:xfrm>
      </p:grpSpPr>
      <p:sp>
        <p:nvSpPr>
          <p:cNvPr id="1181" name="Google Shape;1181;p12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bottom line of avoidance algorithms</a:t>
            </a:r>
            <a:endParaRPr/>
          </a:p>
        </p:txBody>
      </p:sp>
      <p:sp>
        <p:nvSpPr>
          <p:cNvPr id="1182" name="Google Shape;1182;p126"/>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Grant request only if the system remains in the safe state</a:t>
            </a:r>
            <a:endParaRPr/>
          </a:p>
          <a:p>
            <a:pPr marL="736600" marR="0" lvl="1" indent="-279400" algn="l" rtl="0">
              <a:lnSpc>
                <a:spcPct val="15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Even if the resources it is asking for is currently available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27"/>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Avoidance algorithms</a:t>
            </a:r>
            <a:endParaRPr/>
          </a:p>
        </p:txBody>
      </p:sp>
      <p:sp>
        <p:nvSpPr>
          <p:cNvPr id="1190" name="Google Shape;1190;p127"/>
          <p:cNvSpPr txBox="1"/>
          <p:nvPr/>
        </p:nvSpPr>
        <p:spPr>
          <a:xfrm>
            <a:off x="301625" y="1527175"/>
            <a:ext cx="8504237" cy="457200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When single instance of all resource types use RAG algorithm</a:t>
            </a:r>
            <a:endParaRPr/>
          </a:p>
          <a:p>
            <a:pPr marL="736600" marR="0" lvl="1" indent="-279400" algn="l" rtl="0">
              <a:lnSpc>
                <a:spcPct val="15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Uses a variant of the RAG we saw earlier</a:t>
            </a:r>
            <a:endParaRPr/>
          </a:p>
          <a:p>
            <a:pPr marL="336550" marR="0" lvl="0" indent="-336550" algn="l"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When multiple instances of resource types,</a:t>
            </a:r>
            <a:endParaRPr/>
          </a:p>
          <a:p>
            <a:pPr marL="736600" marR="0" lvl="1" indent="-279400" algn="l" rtl="0">
              <a:lnSpc>
                <a:spcPct val="150000"/>
              </a:lnSpc>
              <a:spcBef>
                <a:spcPts val="40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Use Banker’s algorithm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sp>
        <p:nvSpPr>
          <p:cNvPr id="166" name="Google Shape;166;p20"/>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12</a:t>
            </a:fld>
            <a:endParaRPr/>
          </a:p>
        </p:txBody>
      </p:sp>
      <p:sp>
        <p:nvSpPr>
          <p:cNvPr id="167" name="Google Shape;167;p20"/>
          <p:cNvSpPr txBox="1"/>
          <p:nvPr/>
        </p:nvSpPr>
        <p:spPr>
          <a:xfrm>
            <a:off x="457200" y="304800"/>
            <a:ext cx="8229600" cy="4603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Queuing Diagram for Scheduling</a:t>
            </a:r>
            <a:endParaRPr/>
          </a:p>
        </p:txBody>
      </p:sp>
      <p:pic>
        <p:nvPicPr>
          <p:cNvPr id="168" name="Google Shape;168;p20"/>
          <p:cNvPicPr preferRelativeResize="0"/>
          <p:nvPr/>
        </p:nvPicPr>
        <p:blipFill rotWithShape="1">
          <a:blip r:embed="rId3">
            <a:alphaModFix/>
          </a:blip>
          <a:srcRect/>
          <a:stretch/>
        </p:blipFill>
        <p:spPr>
          <a:xfrm>
            <a:off x="720725" y="930275"/>
            <a:ext cx="7224712" cy="554990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6"/>
        <p:cNvGrpSpPr/>
        <p:nvPr/>
      </p:nvGrpSpPr>
      <p:grpSpPr>
        <a:xfrm>
          <a:off x="0" y="0"/>
          <a:ext cx="0" cy="0"/>
          <a:chOff x="0" y="0"/>
          <a:chExt cx="0" cy="0"/>
        </a:xfrm>
      </p:grpSpPr>
      <p:sp>
        <p:nvSpPr>
          <p:cNvPr id="1197" name="Google Shape;1197;p128"/>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 Scheme</a:t>
            </a:r>
            <a:endParaRPr/>
          </a:p>
        </p:txBody>
      </p:sp>
      <p:sp>
        <p:nvSpPr>
          <p:cNvPr id="1198" name="Google Shape;1198;p128"/>
          <p:cNvSpPr txBox="1"/>
          <p:nvPr/>
        </p:nvSpPr>
        <p:spPr>
          <a:xfrm>
            <a:off x="685800" y="1143000"/>
            <a:ext cx="7848600" cy="54102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3366FF"/>
                </a:solidFill>
                <a:latin typeface="Arial"/>
                <a:ea typeface="Arial"/>
                <a:cs typeface="Arial"/>
                <a:sym typeface="Arial"/>
              </a:rPr>
              <a:t>Claim edge </a:t>
            </a:r>
            <a:r>
              <a:rPr lang="en-US" sz="2000" b="0" i="1" u="none">
                <a:solidFill>
                  <a:srgbClr val="000000"/>
                </a:solidFill>
                <a:latin typeface="Arial"/>
                <a:ea typeface="Arial"/>
                <a:cs typeface="Arial"/>
                <a:sym typeface="Arial"/>
              </a:rPr>
              <a:t>P</a:t>
            </a:r>
            <a:r>
              <a:rPr lang="en-US" sz="2000" b="0" i="1" u="none" baseline="-25000">
                <a:solidFill>
                  <a:srgbClr val="000000"/>
                </a:solidFill>
                <a:latin typeface="Arial"/>
                <a:ea typeface="Arial"/>
                <a:cs typeface="Arial"/>
                <a:sym typeface="Arial"/>
              </a:rPr>
              <a:t>i</a:t>
            </a:r>
            <a:r>
              <a:rPr lang="en-US" sz="2000" b="0" i="0" u="none">
                <a:solidFill>
                  <a:srgbClr val="000000"/>
                </a:solidFill>
                <a:latin typeface="Arial"/>
                <a:ea typeface="Arial"/>
                <a:cs typeface="Arial"/>
                <a:sym typeface="Arial"/>
              </a:rPr>
              <a:t> </a:t>
            </a:r>
            <a:r>
              <a:rPr lang="en-US" sz="2000" b="0" i="0" u="none">
                <a:solidFill>
                  <a:srgbClr val="000000"/>
                </a:solidFill>
                <a:latin typeface="Noto Sans Symbols"/>
                <a:ea typeface="Noto Sans Symbols"/>
                <a:cs typeface="Noto Sans Symbols"/>
                <a:sym typeface="Noto Sans Symbols"/>
              </a:rPr>
              <a:t>→</a:t>
            </a:r>
            <a:r>
              <a:rPr lang="en-US" sz="2000" b="0" i="0" u="none">
                <a:solidFill>
                  <a:srgbClr val="000000"/>
                </a:solidFill>
                <a:latin typeface="Arial"/>
                <a:ea typeface="Arial"/>
                <a:cs typeface="Arial"/>
                <a:sym typeface="Arial"/>
              </a:rPr>
              <a:t> </a:t>
            </a:r>
            <a:r>
              <a:rPr lang="en-US" sz="2000" b="0" i="1" u="none">
                <a:solidFill>
                  <a:srgbClr val="000000"/>
                </a:solidFill>
                <a:latin typeface="Arial"/>
                <a:ea typeface="Arial"/>
                <a:cs typeface="Arial"/>
                <a:sym typeface="Arial"/>
              </a:rPr>
              <a:t>R</a:t>
            </a:r>
            <a:r>
              <a:rPr lang="en-US" sz="2000" b="0" i="1" u="none" baseline="-25000">
                <a:solidFill>
                  <a:srgbClr val="000000"/>
                </a:solidFill>
                <a:latin typeface="Arial"/>
                <a:ea typeface="Arial"/>
                <a:cs typeface="Arial"/>
                <a:sym typeface="Arial"/>
              </a:rPr>
              <a:t>j</a:t>
            </a:r>
            <a:r>
              <a:rPr lang="en-US" sz="2000" b="0" i="0" u="none">
                <a:solidFill>
                  <a:srgbClr val="000000"/>
                </a:solidFill>
                <a:latin typeface="Arial"/>
                <a:ea typeface="Arial"/>
                <a:cs typeface="Arial"/>
                <a:sym typeface="Arial"/>
              </a:rPr>
              <a:t> indicated that process </a:t>
            </a:r>
            <a:r>
              <a:rPr lang="en-US" sz="2000" b="0" i="1" u="none">
                <a:solidFill>
                  <a:srgbClr val="000000"/>
                </a:solidFill>
                <a:latin typeface="Arial"/>
                <a:ea typeface="Arial"/>
                <a:cs typeface="Arial"/>
                <a:sym typeface="Arial"/>
              </a:rPr>
              <a:t>P</a:t>
            </a:r>
            <a:r>
              <a:rPr lang="en-US" sz="2000" b="0" i="1" u="none" baseline="-25000">
                <a:solidFill>
                  <a:srgbClr val="000000"/>
                </a:solidFill>
                <a:latin typeface="Arial"/>
                <a:ea typeface="Arial"/>
                <a:cs typeface="Arial"/>
                <a:sym typeface="Arial"/>
              </a:rPr>
              <a:t>i</a:t>
            </a:r>
            <a:r>
              <a:rPr lang="en-US" sz="2000" b="0" i="0" u="none">
                <a:solidFill>
                  <a:srgbClr val="000000"/>
                </a:solidFill>
                <a:latin typeface="Arial"/>
                <a:ea typeface="Arial"/>
                <a:cs typeface="Arial"/>
                <a:sym typeface="Arial"/>
              </a:rPr>
              <a:t> may request resource </a:t>
            </a:r>
            <a:r>
              <a:rPr lang="en-US" sz="2000" b="0" i="1" u="none">
                <a:solidFill>
                  <a:srgbClr val="000000"/>
                </a:solidFill>
                <a:latin typeface="Arial"/>
                <a:ea typeface="Arial"/>
                <a:cs typeface="Arial"/>
                <a:sym typeface="Arial"/>
              </a:rPr>
              <a:t>R</a:t>
            </a:r>
            <a:r>
              <a:rPr lang="en-US" sz="2000" b="0" i="1" u="none" baseline="-25000">
                <a:solidFill>
                  <a:srgbClr val="000000"/>
                </a:solidFill>
                <a:latin typeface="Arial"/>
                <a:ea typeface="Arial"/>
                <a:cs typeface="Arial"/>
                <a:sym typeface="Arial"/>
              </a:rPr>
              <a:t>j   </a:t>
            </a:r>
            <a:r>
              <a:rPr lang="en-US" sz="2000" b="0" i="0" u="none">
                <a:solidFill>
                  <a:srgbClr val="000000"/>
                </a:solidFill>
                <a:latin typeface="Arial"/>
                <a:ea typeface="Arial"/>
                <a:cs typeface="Arial"/>
                <a:sym typeface="Arial"/>
              </a:rPr>
              <a:t>at some time in future</a:t>
            </a:r>
            <a:endParaRPr/>
          </a:p>
          <a:p>
            <a:pPr marL="311150" marR="0" lvl="0" indent="-311150" algn="just"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Similar to request edge in direction but is represented by a dashed line</a:t>
            </a:r>
            <a:endParaRPr/>
          </a:p>
          <a:p>
            <a:pPr marL="311150" marR="0" lvl="0" indent="-311150" algn="just"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when a process requests a resource, Claim edge converts to request edge </a:t>
            </a:r>
            <a:endParaRPr/>
          </a:p>
          <a:p>
            <a:pPr marL="311150" marR="0" lvl="0" indent="-311150" algn="just"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Request edge converted to an assignment edge when the  resource is allocated to the process.</a:t>
            </a:r>
            <a:endParaRPr/>
          </a:p>
          <a:p>
            <a:pPr marL="311150" marR="0" lvl="0" indent="-311150" algn="just"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When a resource is released by a process, assignment edge reconverted to a claim edge</a:t>
            </a:r>
            <a:endParaRPr/>
          </a:p>
          <a:p>
            <a:pPr marL="311150" marR="0" lvl="0" indent="-311150" algn="just"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Resources must be claimed </a:t>
            </a:r>
            <a:r>
              <a:rPr lang="en-US" sz="2000" b="0" i="1" u="none">
                <a:solidFill>
                  <a:srgbClr val="000000"/>
                </a:solidFill>
                <a:latin typeface="Arial"/>
                <a:ea typeface="Arial"/>
                <a:cs typeface="Arial"/>
                <a:sym typeface="Arial"/>
              </a:rPr>
              <a:t>a prior</a:t>
            </a:r>
            <a:r>
              <a:rPr lang="en-US" sz="2000" b="0" i="0" u="none">
                <a:solidFill>
                  <a:srgbClr val="000000"/>
                </a:solidFill>
                <a:latin typeface="Arial"/>
                <a:ea typeface="Arial"/>
                <a:cs typeface="Arial"/>
                <a:sym typeface="Arial"/>
              </a:rPr>
              <a:t> in the system</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29"/>
          <p:cNvSpPr txBox="1"/>
          <p:nvPr/>
        </p:nvSpPr>
        <p:spPr>
          <a:xfrm>
            <a:off x="741362" y="404812"/>
            <a:ext cx="8224837" cy="457200"/>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a:t>
            </a:r>
            <a:endParaRPr/>
          </a:p>
        </p:txBody>
      </p:sp>
      <p:pic>
        <p:nvPicPr>
          <p:cNvPr id="1206" name="Google Shape;1206;p129"/>
          <p:cNvPicPr preferRelativeResize="0"/>
          <p:nvPr/>
        </p:nvPicPr>
        <p:blipFill rotWithShape="1">
          <a:blip r:embed="rId3">
            <a:alphaModFix/>
          </a:blip>
          <a:srcRect/>
          <a:stretch/>
        </p:blipFill>
        <p:spPr>
          <a:xfrm>
            <a:off x="457200" y="990600"/>
            <a:ext cx="3429000" cy="3662362"/>
          </a:xfrm>
          <a:prstGeom prst="rect">
            <a:avLst/>
          </a:prstGeom>
          <a:noFill/>
          <a:ln>
            <a:noFill/>
          </a:ln>
        </p:spPr>
      </p:pic>
      <p:sp>
        <p:nvSpPr>
          <p:cNvPr id="1207" name="Google Shape;1207;p129"/>
          <p:cNvSpPr txBox="1"/>
          <p:nvPr/>
        </p:nvSpPr>
        <p:spPr>
          <a:xfrm>
            <a:off x="4267200" y="1066800"/>
            <a:ext cx="4157662" cy="243840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Snapshot at time t</a:t>
            </a:r>
            <a:endParaRPr/>
          </a:p>
          <a:p>
            <a:pPr marL="336550" marR="0" lvl="0" indent="-336550" algn="l"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Suppose P2 requests R2</a:t>
            </a:r>
            <a:endParaRPr/>
          </a:p>
          <a:p>
            <a:pPr marL="336550" marR="0" lvl="0" indent="-336550" algn="l"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Although R2 is currently free it cannot be allocated to P2</a:t>
            </a:r>
            <a:endParaRPr/>
          </a:p>
          <a:p>
            <a:pPr marL="736600" marR="0" lvl="1" indent="-279400" algn="l" rtl="0">
              <a:lnSpc>
                <a:spcPct val="100000"/>
              </a:lnSpc>
              <a:spcBef>
                <a:spcPts val="400"/>
              </a:spcBef>
              <a:spcAft>
                <a:spcPts val="0"/>
              </a:spcAft>
              <a:buClr>
                <a:srgbClr val="000000"/>
              </a:buClr>
              <a:buSzPts val="2200"/>
              <a:buFont typeface="Times New Roman"/>
              <a:buChar char="–"/>
            </a:pPr>
            <a:r>
              <a:rPr lang="en-US" sz="2200" b="0" i="0" u="none" strike="noStrike" cap="none">
                <a:solidFill>
                  <a:srgbClr val="000000"/>
                </a:solidFill>
                <a:latin typeface="Arial"/>
                <a:ea typeface="Arial"/>
                <a:cs typeface="Arial"/>
                <a:sym typeface="Arial"/>
              </a:rPr>
              <a:t>Cycle!</a:t>
            </a:r>
            <a:endParaRPr/>
          </a:p>
          <a:p>
            <a:pPr marL="0" marR="0" lvl="0" indent="0" algn="l" rtl="0">
              <a:lnSpc>
                <a:spcPct val="100000"/>
              </a:lnSpc>
              <a:spcBef>
                <a:spcPts val="0"/>
              </a:spcBef>
              <a:spcAft>
                <a:spcPts val="0"/>
              </a:spcAft>
              <a:buNone/>
            </a:pPr>
            <a:endParaRPr sz="2200" b="0" i="0" u="none" strike="noStrike" cap="none">
              <a:solidFill>
                <a:srgbClr val="000000"/>
              </a:solidFill>
              <a:latin typeface="Arial"/>
              <a:ea typeface="Arial"/>
              <a:cs typeface="Arial"/>
              <a:sym typeface="Arial"/>
            </a:endParaRPr>
          </a:p>
        </p:txBody>
      </p:sp>
      <p:pic>
        <p:nvPicPr>
          <p:cNvPr id="1208" name="Google Shape;1208;p129"/>
          <p:cNvPicPr preferRelativeResize="0"/>
          <p:nvPr/>
        </p:nvPicPr>
        <p:blipFill rotWithShape="1">
          <a:blip r:embed="rId4">
            <a:alphaModFix/>
          </a:blip>
          <a:srcRect/>
          <a:stretch/>
        </p:blipFill>
        <p:spPr>
          <a:xfrm>
            <a:off x="5410200" y="3657600"/>
            <a:ext cx="3252787" cy="2895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4"/>
        <p:cNvGrpSpPr/>
        <p:nvPr/>
      </p:nvGrpSpPr>
      <p:grpSpPr>
        <a:xfrm>
          <a:off x="0" y="0"/>
          <a:ext cx="0" cy="0"/>
          <a:chOff x="0" y="0"/>
          <a:chExt cx="0" cy="0"/>
        </a:xfrm>
      </p:grpSpPr>
      <p:sp>
        <p:nvSpPr>
          <p:cNvPr id="1215" name="Google Shape;1215;p130"/>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 Algorithm</a:t>
            </a:r>
            <a:endParaRPr/>
          </a:p>
        </p:txBody>
      </p:sp>
      <p:sp>
        <p:nvSpPr>
          <p:cNvPr id="1216" name="Google Shape;1216;p130"/>
          <p:cNvSpPr txBox="1"/>
          <p:nvPr/>
        </p:nvSpPr>
        <p:spPr>
          <a:xfrm>
            <a:off x="457200" y="1085850"/>
            <a:ext cx="8348662" cy="49657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Suppose that process</a:t>
            </a:r>
            <a:r>
              <a:rPr lang="en-US" sz="2200" b="0" i="1" u="none">
                <a:solidFill>
                  <a:srgbClr val="000000"/>
                </a:solidFill>
                <a:latin typeface="Arial"/>
                <a:ea typeface="Arial"/>
                <a:cs typeface="Arial"/>
                <a:sym typeface="Arial"/>
              </a:rPr>
              <a:t> P</a:t>
            </a:r>
            <a:r>
              <a:rPr lang="en-US" sz="2200" b="0" i="1" u="none" baseline="-25000">
                <a:solidFill>
                  <a:srgbClr val="000000"/>
                </a:solidFill>
                <a:latin typeface="Arial"/>
                <a:ea typeface="Arial"/>
                <a:cs typeface="Arial"/>
                <a:sym typeface="Arial"/>
              </a:rPr>
              <a:t>i</a:t>
            </a:r>
            <a:r>
              <a:rPr lang="en-US" sz="2200" b="0" i="0" u="none">
                <a:solidFill>
                  <a:srgbClr val="000000"/>
                </a:solidFill>
                <a:latin typeface="Arial"/>
                <a:ea typeface="Arial"/>
                <a:cs typeface="Arial"/>
                <a:sym typeface="Arial"/>
              </a:rPr>
              <a:t> requests a resource </a:t>
            </a:r>
            <a:r>
              <a:rPr lang="en-US" sz="2200" b="0" i="1" u="none">
                <a:solidFill>
                  <a:srgbClr val="000000"/>
                </a:solidFill>
                <a:latin typeface="Arial"/>
                <a:ea typeface="Arial"/>
                <a:cs typeface="Arial"/>
                <a:sym typeface="Arial"/>
              </a:rPr>
              <a:t>R</a:t>
            </a:r>
            <a:r>
              <a:rPr lang="en-US" sz="2200" b="0" i="1" u="none" baseline="-25000">
                <a:solidFill>
                  <a:srgbClr val="000000"/>
                </a:solidFill>
                <a:latin typeface="Arial"/>
                <a:ea typeface="Arial"/>
                <a:cs typeface="Arial"/>
                <a:sym typeface="Arial"/>
              </a:rPr>
              <a:t>j</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The request can be granted only if converting the request edge to an assignment edge does not result in the formation of a cycle in the resource allocation graph.</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Time complexity: For detecting a cycle in a graph  it requires an order of  </a:t>
            </a:r>
            <a:r>
              <a:rPr lang="en-US" sz="2200" b="1" i="0" u="none">
                <a:solidFill>
                  <a:srgbClr val="000000"/>
                </a:solidFill>
                <a:latin typeface="Arial"/>
                <a:ea typeface="Arial"/>
                <a:cs typeface="Arial"/>
                <a:sym typeface="Arial"/>
              </a:rPr>
              <a:t>n</a:t>
            </a:r>
            <a:r>
              <a:rPr lang="en-US" sz="2200" b="1" i="0" u="none" baseline="30000">
                <a:solidFill>
                  <a:srgbClr val="000000"/>
                </a:solidFill>
                <a:latin typeface="Arial"/>
                <a:ea typeface="Arial"/>
                <a:cs typeface="Arial"/>
                <a:sym typeface="Arial"/>
              </a:rPr>
              <a:t>2</a:t>
            </a:r>
            <a:r>
              <a:rPr lang="en-US" sz="2200" b="0" i="0" u="none">
                <a:solidFill>
                  <a:srgbClr val="000000"/>
                </a:solidFill>
                <a:latin typeface="Arial"/>
                <a:ea typeface="Arial"/>
                <a:cs typeface="Arial"/>
                <a:sym typeface="Arial"/>
              </a:rPr>
              <a:t> operations, Where n in number of processes in the system.</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2"/>
        <p:cNvGrpSpPr/>
        <p:nvPr/>
      </p:nvGrpSpPr>
      <p:grpSpPr>
        <a:xfrm>
          <a:off x="0" y="0"/>
          <a:ext cx="0" cy="0"/>
          <a:chOff x="0" y="0"/>
          <a:chExt cx="0" cy="0"/>
        </a:xfrm>
      </p:grpSpPr>
      <p:sp>
        <p:nvSpPr>
          <p:cNvPr id="1223" name="Google Shape;1223;p131"/>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Banker’s Algorithm</a:t>
            </a:r>
            <a:endParaRPr/>
          </a:p>
        </p:txBody>
      </p:sp>
      <p:sp>
        <p:nvSpPr>
          <p:cNvPr id="1224" name="Google Shape;1224;p131"/>
          <p:cNvSpPr txBox="1"/>
          <p:nvPr/>
        </p:nvSpPr>
        <p:spPr>
          <a:xfrm>
            <a:off x="708025" y="1139825"/>
            <a:ext cx="8024812" cy="5237162"/>
          </a:xfrm>
          <a:prstGeom prst="rect">
            <a:avLst/>
          </a:prstGeom>
          <a:noFill/>
          <a:ln>
            <a:noFill/>
          </a:ln>
        </p:spPr>
        <p:txBody>
          <a:bodyPr spcFirstLastPara="1" wrap="square" lIns="90000" tIns="46800" rIns="90000" bIns="46800" anchor="t" anchorCtr="0">
            <a:noAutofit/>
          </a:bodyPr>
          <a:lstStyle/>
          <a:p>
            <a:pPr marL="311150" marR="0" lvl="0" indent="-311150" algn="l" rtl="0">
              <a:lnSpc>
                <a:spcPct val="14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Multiple instances of each resource type.</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Each process must a prior claim maximum use.</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Every process declares it maximum need/requirement.</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Maximum requirement should not exceed the total number of resources in the system.</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When a process requests a resource, system determines whether allocation will keep the system in safe state or not.</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If it is, resources get allocated. Otherwise need to wait until resources get available.</a:t>
            </a:r>
            <a:endParaRPr/>
          </a:p>
          <a:p>
            <a:pPr marL="311150" marR="0" lvl="0" indent="-311150" algn="l" rtl="0">
              <a:lnSpc>
                <a:spcPct val="14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When a process gets all its resources it must return them in a finite amount of time.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0"/>
        <p:cNvGrpSpPr/>
        <p:nvPr/>
      </p:nvGrpSpPr>
      <p:grpSpPr>
        <a:xfrm>
          <a:off x="0" y="0"/>
          <a:ext cx="0" cy="0"/>
          <a:chOff x="0" y="0"/>
          <a:chExt cx="0" cy="0"/>
        </a:xfrm>
      </p:grpSpPr>
      <p:sp>
        <p:nvSpPr>
          <p:cNvPr id="1231" name="Google Shape;1231;p132"/>
          <p:cNvSpPr txBox="1"/>
          <p:nvPr/>
        </p:nvSpPr>
        <p:spPr>
          <a:xfrm>
            <a:off x="889000" y="474662"/>
            <a:ext cx="7685087" cy="4206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000"/>
              <a:buFont typeface="Arial"/>
              <a:buNone/>
            </a:pPr>
            <a:r>
              <a:rPr lang="en-US" sz="2000" b="1" i="0" u="none">
                <a:solidFill>
                  <a:srgbClr val="006633"/>
                </a:solidFill>
                <a:latin typeface="Arial"/>
                <a:ea typeface="Arial"/>
                <a:cs typeface="Arial"/>
                <a:sym typeface="Arial"/>
              </a:rPr>
              <a:t>Data Structures for the Banker’s Algorithm</a:t>
            </a:r>
            <a:r>
              <a:rPr lang="en-US" sz="2000" b="0" i="0" u="none">
                <a:solidFill>
                  <a:srgbClr val="006633"/>
                </a:solidFill>
                <a:latin typeface="Arial"/>
                <a:ea typeface="Arial"/>
                <a:cs typeface="Arial"/>
                <a:sym typeface="Arial"/>
              </a:rPr>
              <a:t> </a:t>
            </a:r>
            <a:endParaRPr/>
          </a:p>
        </p:txBody>
      </p:sp>
      <p:pic>
        <p:nvPicPr>
          <p:cNvPr id="1232" name="Google Shape;1232;p132"/>
          <p:cNvPicPr preferRelativeResize="0"/>
          <p:nvPr/>
        </p:nvPicPr>
        <p:blipFill rotWithShape="1">
          <a:blip r:embed="rId3">
            <a:alphaModFix/>
          </a:blip>
          <a:srcRect/>
          <a:stretch/>
        </p:blipFill>
        <p:spPr>
          <a:xfrm>
            <a:off x="228600" y="990600"/>
            <a:ext cx="8561387" cy="52578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7"/>
        <p:cNvGrpSpPr/>
        <p:nvPr/>
      </p:nvGrpSpPr>
      <p:grpSpPr>
        <a:xfrm>
          <a:off x="0" y="0"/>
          <a:ext cx="0" cy="0"/>
          <a:chOff x="0" y="0"/>
          <a:chExt cx="0" cy="0"/>
        </a:xfrm>
      </p:grpSpPr>
      <p:pic>
        <p:nvPicPr>
          <p:cNvPr id="1238" name="Google Shape;1238;p133"/>
          <p:cNvPicPr preferRelativeResize="0"/>
          <p:nvPr/>
        </p:nvPicPr>
        <p:blipFill rotWithShape="1">
          <a:blip r:embed="rId3">
            <a:alphaModFix/>
          </a:blip>
          <a:srcRect/>
          <a:stretch/>
        </p:blipFill>
        <p:spPr>
          <a:xfrm>
            <a:off x="533400" y="685800"/>
            <a:ext cx="8610600" cy="5562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3"/>
        <p:cNvGrpSpPr/>
        <p:nvPr/>
      </p:nvGrpSpPr>
      <p:grpSpPr>
        <a:xfrm>
          <a:off x="0" y="0"/>
          <a:ext cx="0" cy="0"/>
          <a:chOff x="0" y="0"/>
          <a:chExt cx="0" cy="0"/>
        </a:xfrm>
      </p:grpSpPr>
      <p:pic>
        <p:nvPicPr>
          <p:cNvPr id="1244" name="Google Shape;1244;p134"/>
          <p:cNvPicPr preferRelativeResize="0"/>
          <p:nvPr/>
        </p:nvPicPr>
        <p:blipFill rotWithShape="1">
          <a:blip r:embed="rId3">
            <a:alphaModFix/>
          </a:blip>
          <a:srcRect/>
          <a:stretch/>
        </p:blipFill>
        <p:spPr>
          <a:xfrm>
            <a:off x="228600" y="1676400"/>
            <a:ext cx="8458200" cy="3581400"/>
          </a:xfrm>
          <a:prstGeom prst="rect">
            <a:avLst/>
          </a:prstGeom>
          <a:noFill/>
          <a:ln>
            <a:noFill/>
          </a:ln>
        </p:spPr>
      </p:pic>
      <p:sp>
        <p:nvSpPr>
          <p:cNvPr id="1245" name="Google Shape;1245;p134"/>
          <p:cNvSpPr txBox="1"/>
          <p:nvPr/>
        </p:nvSpPr>
        <p:spPr>
          <a:xfrm>
            <a:off x="457200" y="609600"/>
            <a:ext cx="5486400"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Following relationship holds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1"/>
        <p:cNvGrpSpPr/>
        <p:nvPr/>
      </p:nvGrpSpPr>
      <p:grpSpPr>
        <a:xfrm>
          <a:off x="0" y="0"/>
          <a:ext cx="0" cy="0"/>
          <a:chOff x="0" y="0"/>
          <a:chExt cx="0" cy="0"/>
        </a:xfrm>
      </p:grpSpPr>
      <p:sp>
        <p:nvSpPr>
          <p:cNvPr id="1252" name="Google Shape;1252;p135"/>
          <p:cNvSpPr txBox="1"/>
          <p:nvPr/>
        </p:nvSpPr>
        <p:spPr>
          <a:xfrm>
            <a:off x="301625" y="0"/>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Safety Algorithm</a:t>
            </a:r>
            <a:endParaRPr/>
          </a:p>
        </p:txBody>
      </p:sp>
      <p:sp>
        <p:nvSpPr>
          <p:cNvPr id="1253" name="Google Shape;1253;p135"/>
          <p:cNvSpPr txBox="1"/>
          <p:nvPr/>
        </p:nvSpPr>
        <p:spPr>
          <a:xfrm>
            <a:off x="5670550" y="228600"/>
            <a:ext cx="3473450" cy="64293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1" i="1" u="none">
                <a:solidFill>
                  <a:srgbClr val="000000"/>
                </a:solidFill>
                <a:latin typeface="Times New Roman"/>
                <a:ea typeface="Times New Roman"/>
                <a:cs typeface="Times New Roman"/>
                <a:sym typeface="Times New Roman"/>
              </a:rPr>
              <a:t>Requires m * n</a:t>
            </a:r>
            <a:r>
              <a:rPr lang="en-US" sz="1800" b="1" i="1" u="none" baseline="30000">
                <a:solidFill>
                  <a:srgbClr val="000000"/>
                </a:solidFill>
                <a:latin typeface="Times New Roman"/>
                <a:ea typeface="Times New Roman"/>
                <a:cs typeface="Times New Roman"/>
                <a:sym typeface="Times New Roman"/>
              </a:rPr>
              <a:t>2</a:t>
            </a:r>
            <a:r>
              <a:rPr lang="en-US" sz="1800" b="1" i="1" u="none">
                <a:solidFill>
                  <a:srgbClr val="000000"/>
                </a:solidFill>
                <a:latin typeface="Times New Roman"/>
                <a:ea typeface="Times New Roman"/>
                <a:cs typeface="Times New Roman"/>
                <a:sym typeface="Times New Roman"/>
              </a:rPr>
              <a:t> operation to decide whether a state is safe.</a:t>
            </a:r>
            <a:endParaRPr/>
          </a:p>
        </p:txBody>
      </p:sp>
      <p:pic>
        <p:nvPicPr>
          <p:cNvPr id="1254" name="Google Shape;1254;p135"/>
          <p:cNvPicPr preferRelativeResize="0"/>
          <p:nvPr/>
        </p:nvPicPr>
        <p:blipFill rotWithShape="1">
          <a:blip r:embed="rId3">
            <a:alphaModFix/>
          </a:blip>
          <a:srcRect/>
          <a:stretch/>
        </p:blipFill>
        <p:spPr>
          <a:xfrm>
            <a:off x="0" y="838200"/>
            <a:ext cx="8555037" cy="57150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9"/>
        <p:cNvGrpSpPr/>
        <p:nvPr/>
      </p:nvGrpSpPr>
      <p:grpSpPr>
        <a:xfrm>
          <a:off x="0" y="0"/>
          <a:ext cx="0" cy="0"/>
          <a:chOff x="0" y="0"/>
          <a:chExt cx="0" cy="0"/>
        </a:xfrm>
      </p:grpSpPr>
      <p:sp>
        <p:nvSpPr>
          <p:cNvPr id="1260" name="Google Shape;1260;p13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1261" name="Google Shape;1261;p136"/>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5 processes P0  through P4</a:t>
            </a:r>
            <a:endParaRPr/>
          </a:p>
          <a:p>
            <a:pPr marL="336550" marR="0" lvl="0" indent="-336550" algn="l"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3 resource types:  A (10 instances),  B (5 instances), and C (7 instances)</a:t>
            </a:r>
            <a:endParaRPr/>
          </a:p>
          <a:p>
            <a:pPr marL="336550" marR="0" lvl="0" indent="-336550" algn="l"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Snapshot of system at t</a:t>
            </a:r>
            <a:r>
              <a:rPr lang="en-US" sz="2400" b="0" i="0" u="none" baseline="-25000">
                <a:solidFill>
                  <a:srgbClr val="000000"/>
                </a:solidFill>
                <a:latin typeface="Arial"/>
                <a:ea typeface="Arial"/>
                <a:cs typeface="Arial"/>
                <a:sym typeface="Arial"/>
              </a:rPr>
              <a:t>0</a:t>
            </a:r>
            <a:endParaRPr/>
          </a:p>
          <a:p>
            <a:pPr marL="0" marR="0" lvl="0" indent="0" algn="l" rtl="0">
              <a:lnSpc>
                <a:spcPct val="100000"/>
              </a:lnSpc>
              <a:spcBef>
                <a:spcPts val="0"/>
              </a:spcBef>
              <a:spcAft>
                <a:spcPts val="0"/>
              </a:spcAft>
              <a:buNone/>
            </a:pPr>
            <a:endParaRPr sz="2400" b="0" i="0" u="none" baseline="-25000">
              <a:solidFill>
                <a:srgbClr val="000000"/>
              </a:solidFill>
              <a:latin typeface="Arial"/>
              <a:ea typeface="Arial"/>
              <a:cs typeface="Arial"/>
              <a:sym typeface="Arial"/>
            </a:endParaRPr>
          </a:p>
        </p:txBody>
      </p:sp>
      <p:graphicFrame>
        <p:nvGraphicFramePr>
          <p:cNvPr id="1262" name="Google Shape;1262;p136"/>
          <p:cNvGraphicFramePr/>
          <p:nvPr/>
        </p:nvGraphicFramePr>
        <p:xfrm>
          <a:off x="1143000" y="2971800"/>
          <a:ext cx="3000000" cy="3000000"/>
        </p:xfrm>
        <a:graphic>
          <a:graphicData uri="http://schemas.openxmlformats.org/drawingml/2006/table">
            <a:tbl>
              <a:tblPr>
                <a:noFill/>
                <a:tableStyleId>{A3B0B584-13E7-4C6F-B816-2B401668CB7D}</a:tableStyleId>
              </a:tblPr>
              <a:tblGrid>
                <a:gridCol w="685800"/>
                <a:gridCol w="685800"/>
                <a:gridCol w="685800"/>
                <a:gridCol w="685800"/>
                <a:gridCol w="688975"/>
                <a:gridCol w="685800"/>
                <a:gridCol w="685800"/>
                <a:gridCol w="685800"/>
                <a:gridCol w="685800"/>
                <a:gridCol w="6858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Max</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7"/>
        <p:cNvGrpSpPr/>
        <p:nvPr/>
      </p:nvGrpSpPr>
      <p:grpSpPr>
        <a:xfrm>
          <a:off x="0" y="0"/>
          <a:ext cx="0" cy="0"/>
          <a:chOff x="0" y="0"/>
          <a:chExt cx="0" cy="0"/>
        </a:xfrm>
      </p:grpSpPr>
      <p:sp>
        <p:nvSpPr>
          <p:cNvPr id="1268" name="Google Shape;1268;p13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1269" name="Google Shape;1269;p137"/>
          <p:cNvSpPr txBox="1"/>
          <p:nvPr/>
        </p:nvSpPr>
        <p:spPr>
          <a:xfrm>
            <a:off x="457200" y="914400"/>
            <a:ext cx="8204200" cy="229870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5 processes P0  through P4</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3 resource types:  A (10 instances),  B (5 instances), and C (7 instances)</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Snapshot of system at t</a:t>
            </a:r>
            <a:r>
              <a:rPr lang="en-US" sz="2600" b="0" i="0" u="none" baseline="-25000">
                <a:solidFill>
                  <a:srgbClr val="000000"/>
                </a:solidFill>
                <a:latin typeface="Arial"/>
                <a:ea typeface="Arial"/>
                <a:cs typeface="Arial"/>
                <a:sym typeface="Arial"/>
              </a:rPr>
              <a:t>0</a:t>
            </a:r>
            <a:r>
              <a:rPr lang="en-US" sz="2600" b="0" i="0" u="none">
                <a:solidFill>
                  <a:srgbClr val="000000"/>
                </a:solidFill>
                <a:latin typeface="Arial"/>
                <a:ea typeface="Arial"/>
                <a:cs typeface="Arial"/>
                <a:sym typeface="Arial"/>
              </a:rPr>
              <a:t> : is it safe?</a:t>
            </a:r>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graphicFrame>
        <p:nvGraphicFramePr>
          <p:cNvPr id="1270" name="Google Shape;1270;p137"/>
          <p:cNvGraphicFramePr/>
          <p:nvPr/>
        </p:nvGraphicFramePr>
        <p:xfrm>
          <a:off x="1143000" y="2971800"/>
          <a:ext cx="3000000" cy="3000000"/>
        </p:xfrm>
        <a:graphic>
          <a:graphicData uri="http://schemas.openxmlformats.org/drawingml/2006/table">
            <a:tbl>
              <a:tblPr>
                <a:noFill/>
                <a:tableStyleId>{A3B0B584-13E7-4C6F-B816-2B401668CB7D}</a:tableStyleId>
              </a:tblPr>
              <a:tblGrid>
                <a:gridCol w="685800"/>
                <a:gridCol w="685800"/>
                <a:gridCol w="685800"/>
                <a:gridCol w="685800"/>
                <a:gridCol w="688975"/>
                <a:gridCol w="685800"/>
                <a:gridCol w="685800"/>
                <a:gridCol w="685800"/>
                <a:gridCol w="685800"/>
                <a:gridCol w="6858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Max</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
        <p:nvSpPr>
          <p:cNvPr id="174" name="Google Shape;174;p21"/>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13</a:t>
            </a:fld>
            <a:endParaRPr/>
          </a:p>
        </p:txBody>
      </p:sp>
      <p:sp>
        <p:nvSpPr>
          <p:cNvPr id="175" name="Google Shape;175;p21"/>
          <p:cNvSpPr txBox="1"/>
          <p:nvPr/>
        </p:nvSpPr>
        <p:spPr>
          <a:xfrm>
            <a:off x="304800" y="381000"/>
            <a:ext cx="8229600" cy="560387"/>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Long-Term Scheduling: (Job Scheduler) </a:t>
            </a:r>
            <a:endParaRPr/>
          </a:p>
        </p:txBody>
      </p:sp>
      <p:sp>
        <p:nvSpPr>
          <p:cNvPr id="176" name="Google Shape;176;p21"/>
          <p:cNvSpPr txBox="1"/>
          <p:nvPr/>
        </p:nvSpPr>
        <p:spPr>
          <a:xfrm>
            <a:off x="762000" y="914400"/>
            <a:ext cx="7962900" cy="5029200"/>
          </a:xfrm>
          <a:prstGeom prst="rect">
            <a:avLst/>
          </a:prstGeom>
          <a:noFill/>
          <a:ln>
            <a:noFill/>
          </a:ln>
        </p:spPr>
        <p:txBody>
          <a:bodyPr spcFirstLastPara="1" wrap="square" lIns="90350" tIns="44275" rIns="90350" bIns="44275"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Selects which processes should be brought into the ready queue</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May be first-come-first-served</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Or according to criteria such as priority, I/O requirements or expected execution time</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Controls the degree of multiprogramming</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If more processes are admitted</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less likely that all processes will be blocked</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better CPU usage</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each process has less fraction of the CPU</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The long term scheduler will attempt to keep a mix of processor-bound and I/O-bound processes</a:t>
            </a:r>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5"/>
        <p:cNvGrpSpPr/>
        <p:nvPr/>
      </p:nvGrpSpPr>
      <p:grpSpPr>
        <a:xfrm>
          <a:off x="0" y="0"/>
          <a:ext cx="0" cy="0"/>
          <a:chOff x="0" y="0"/>
          <a:chExt cx="0" cy="0"/>
        </a:xfrm>
      </p:grpSpPr>
      <p:sp>
        <p:nvSpPr>
          <p:cNvPr id="1276" name="Google Shape;1276;p13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277" name="Google Shape;1277;p138"/>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278" name="Google Shape;1278;p138"/>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3"/>
        <p:cNvGrpSpPr/>
        <p:nvPr/>
      </p:nvGrpSpPr>
      <p:grpSpPr>
        <a:xfrm>
          <a:off x="0" y="0"/>
          <a:ext cx="0" cy="0"/>
          <a:chOff x="0" y="0"/>
          <a:chExt cx="0" cy="0"/>
        </a:xfrm>
      </p:grpSpPr>
      <p:sp>
        <p:nvSpPr>
          <p:cNvPr id="1284" name="Google Shape;1284;p13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285" name="Google Shape;1285;p139"/>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286" name="Google Shape;1286;p139"/>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1"/>
        <p:cNvGrpSpPr/>
        <p:nvPr/>
      </p:nvGrpSpPr>
      <p:grpSpPr>
        <a:xfrm>
          <a:off x="0" y="0"/>
          <a:ext cx="0" cy="0"/>
          <a:chOff x="0" y="0"/>
          <a:chExt cx="0" cy="0"/>
        </a:xfrm>
      </p:grpSpPr>
      <p:sp>
        <p:nvSpPr>
          <p:cNvPr id="1292" name="Google Shape;1292;p140"/>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293" name="Google Shape;1293;p140"/>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294" name="Google Shape;1294;p140"/>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9"/>
        <p:cNvGrpSpPr/>
        <p:nvPr/>
      </p:nvGrpSpPr>
      <p:grpSpPr>
        <a:xfrm>
          <a:off x="0" y="0"/>
          <a:ext cx="0" cy="0"/>
          <a:chOff x="0" y="0"/>
          <a:chExt cx="0" cy="0"/>
        </a:xfrm>
      </p:grpSpPr>
      <p:sp>
        <p:nvSpPr>
          <p:cNvPr id="1300" name="Google Shape;1300;p14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301" name="Google Shape;1301;p141"/>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02" name="Google Shape;1302;p141"/>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7"/>
        <p:cNvGrpSpPr/>
        <p:nvPr/>
      </p:nvGrpSpPr>
      <p:grpSpPr>
        <a:xfrm>
          <a:off x="0" y="0"/>
          <a:ext cx="0" cy="0"/>
          <a:chOff x="0" y="0"/>
          <a:chExt cx="0" cy="0"/>
        </a:xfrm>
      </p:grpSpPr>
      <p:sp>
        <p:nvSpPr>
          <p:cNvPr id="1308" name="Google Shape;1308;p14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309" name="Google Shape;1309;p142"/>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10" name="Google Shape;1310;p142"/>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5"/>
        <p:cNvGrpSpPr/>
        <p:nvPr/>
      </p:nvGrpSpPr>
      <p:grpSpPr>
        <a:xfrm>
          <a:off x="0" y="0"/>
          <a:ext cx="0" cy="0"/>
          <a:chOff x="0" y="0"/>
          <a:chExt cx="0" cy="0"/>
        </a:xfrm>
      </p:grpSpPr>
      <p:sp>
        <p:nvSpPr>
          <p:cNvPr id="1316" name="Google Shape;1316;p143"/>
          <p:cNvSpPr txBox="1"/>
          <p:nvPr/>
        </p:nvSpPr>
        <p:spPr>
          <a:xfrm>
            <a:off x="0" y="2286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Safe State?</a:t>
            </a:r>
            <a:endParaRPr/>
          </a:p>
        </p:txBody>
      </p:sp>
      <p:graphicFrame>
        <p:nvGraphicFramePr>
          <p:cNvPr id="1317" name="Google Shape;1317;p143"/>
          <p:cNvGraphicFramePr/>
          <p:nvPr/>
        </p:nvGraphicFramePr>
        <p:xfrm>
          <a:off x="381000" y="1524000"/>
          <a:ext cx="3000000" cy="3000000"/>
        </p:xfrm>
        <a:graphic>
          <a:graphicData uri="http://schemas.openxmlformats.org/drawingml/2006/table">
            <a:tbl>
              <a:tblPr>
                <a:noFill/>
                <a:tableStyleId>{A3B0B584-13E7-4C6F-B816-2B401668CB7D}</a:tableStyleId>
              </a:tblPr>
              <a:tblGrid>
                <a:gridCol w="460375"/>
                <a:gridCol w="460375"/>
                <a:gridCol w="461950"/>
                <a:gridCol w="393700"/>
                <a:gridCol w="460375"/>
                <a:gridCol w="461950"/>
                <a:gridCol w="463550"/>
                <a:gridCol w="395275"/>
                <a:gridCol w="393700"/>
                <a:gridCol w="460375"/>
                <a:gridCol w="461950"/>
                <a:gridCol w="460375"/>
                <a:gridCol w="460375"/>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18" name="Google Shape;1318;p143"/>
          <p:cNvGraphicFramePr/>
          <p:nvPr/>
        </p:nvGraphicFramePr>
        <p:xfrm>
          <a:off x="6400800" y="1981200"/>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
        <p:nvSpPr>
          <p:cNvPr id="1319" name="Google Shape;1319;p143"/>
          <p:cNvSpPr txBox="1"/>
          <p:nvPr/>
        </p:nvSpPr>
        <p:spPr>
          <a:xfrm>
            <a:off x="1295400" y="5562600"/>
            <a:ext cx="6248400" cy="49053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Safe Sequence: &lt;P1, P3, P0, P2, P4&gt;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5"/>
        <p:cNvGrpSpPr/>
        <p:nvPr/>
      </p:nvGrpSpPr>
      <p:grpSpPr>
        <a:xfrm>
          <a:off x="0" y="0"/>
          <a:ext cx="0" cy="0"/>
          <a:chOff x="0" y="0"/>
          <a:chExt cx="0" cy="0"/>
        </a:xfrm>
      </p:grpSpPr>
      <p:sp>
        <p:nvSpPr>
          <p:cNvPr id="1326" name="Google Shape;1326;p144"/>
          <p:cNvSpPr txBox="1"/>
          <p:nvPr/>
        </p:nvSpPr>
        <p:spPr>
          <a:xfrm>
            <a:off x="549275" y="182562"/>
            <a:ext cx="7924800" cy="57943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1" i="0" u="none">
                <a:solidFill>
                  <a:srgbClr val="006633"/>
                </a:solidFill>
                <a:latin typeface="Arial"/>
                <a:ea typeface="Arial"/>
                <a:cs typeface="Arial"/>
                <a:sym typeface="Arial"/>
              </a:rPr>
              <a:t>Resource-Request Algorithm</a:t>
            </a:r>
            <a:endParaRPr/>
          </a:p>
        </p:txBody>
      </p:sp>
      <p:pic>
        <p:nvPicPr>
          <p:cNvPr id="1327" name="Google Shape;1327;p144"/>
          <p:cNvPicPr preferRelativeResize="0"/>
          <p:nvPr/>
        </p:nvPicPr>
        <p:blipFill rotWithShape="1">
          <a:blip r:embed="rId3">
            <a:alphaModFix/>
          </a:blip>
          <a:srcRect/>
          <a:stretch/>
        </p:blipFill>
        <p:spPr>
          <a:xfrm>
            <a:off x="304800" y="838200"/>
            <a:ext cx="8342312" cy="55626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3"/>
        <p:cNvGrpSpPr/>
        <p:nvPr/>
      </p:nvGrpSpPr>
      <p:grpSpPr>
        <a:xfrm>
          <a:off x="0" y="0"/>
          <a:ext cx="0" cy="0"/>
          <a:chOff x="0" y="0"/>
          <a:chExt cx="0" cy="0"/>
        </a:xfrm>
      </p:grpSpPr>
      <p:sp>
        <p:nvSpPr>
          <p:cNvPr id="1334" name="Google Shape;1334;p145"/>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Example:  </a:t>
            </a:r>
            <a:r>
              <a:rPr lang="en-US" sz="2600" b="0" i="1" u="none">
                <a:solidFill>
                  <a:srgbClr val="006633"/>
                </a:solidFill>
                <a:latin typeface="Arial"/>
                <a:ea typeface="Arial"/>
                <a:cs typeface="Arial"/>
                <a:sym typeface="Arial"/>
              </a:rPr>
              <a:t>P</a:t>
            </a:r>
            <a:r>
              <a:rPr lang="en-US" sz="2600" b="0" i="0" u="none" baseline="-25000">
                <a:solidFill>
                  <a:srgbClr val="006633"/>
                </a:solidFill>
                <a:latin typeface="Arial"/>
                <a:ea typeface="Arial"/>
                <a:cs typeface="Arial"/>
                <a:sym typeface="Arial"/>
              </a:rPr>
              <a:t>1</a:t>
            </a:r>
            <a:r>
              <a:rPr lang="en-US" sz="2600" b="0" i="0" u="none">
                <a:solidFill>
                  <a:srgbClr val="006633"/>
                </a:solidFill>
                <a:latin typeface="Arial"/>
                <a:ea typeface="Arial"/>
                <a:cs typeface="Arial"/>
                <a:sym typeface="Arial"/>
              </a:rPr>
              <a:t> Request (1,0,2)</a:t>
            </a:r>
            <a:endParaRPr/>
          </a:p>
        </p:txBody>
      </p:sp>
      <p:sp>
        <p:nvSpPr>
          <p:cNvPr id="1335" name="Google Shape;1335;p145"/>
          <p:cNvSpPr txBox="1"/>
          <p:nvPr/>
        </p:nvSpPr>
        <p:spPr>
          <a:xfrm>
            <a:off x="466725" y="1149350"/>
            <a:ext cx="8031162" cy="570865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Check that Request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need that is, (1,0,2)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(1,2,2)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true</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Check that Request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Available that is, (1,0,2)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(3,3,2) </a:t>
            </a:r>
            <a:r>
              <a:rPr lang="en-US" sz="1800" b="0" i="0" u="none">
                <a:solidFill>
                  <a:srgbClr val="000000"/>
                </a:solidFill>
                <a:latin typeface="Noto Sans Symbols"/>
                <a:ea typeface="Noto Sans Symbols"/>
                <a:cs typeface="Noto Sans Symbols"/>
                <a:sym typeface="Noto Sans Symbols"/>
              </a:rPr>
              <a:t>⇒</a:t>
            </a:r>
            <a:r>
              <a:rPr lang="en-US" sz="1800" b="0" i="0" u="none">
                <a:solidFill>
                  <a:srgbClr val="000000"/>
                </a:solidFill>
                <a:latin typeface="Arial"/>
                <a:ea typeface="Arial"/>
                <a:cs typeface="Arial"/>
                <a:sym typeface="Arial"/>
              </a:rPr>
              <a:t> true</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1" u="none">
                <a:solidFill>
                  <a:srgbClr val="000000"/>
                </a:solidFill>
                <a:latin typeface="Arial"/>
                <a:ea typeface="Arial"/>
                <a:cs typeface="Arial"/>
                <a:sym typeface="Arial"/>
              </a:rPr>
              <a:t>			</a:t>
            </a:r>
            <a:r>
              <a:rPr lang="en-US" sz="1800" b="0" i="1" u="sng">
                <a:solidFill>
                  <a:srgbClr val="000000"/>
                </a:solidFill>
                <a:latin typeface="Arial"/>
                <a:ea typeface="Arial"/>
                <a:cs typeface="Arial"/>
                <a:sym typeface="Arial"/>
              </a:rPr>
              <a:t>Allocation</a:t>
            </a:r>
            <a:r>
              <a:rPr lang="en-US" sz="1800" b="0" i="1" u="none">
                <a:solidFill>
                  <a:srgbClr val="000000"/>
                </a:solidFill>
                <a:latin typeface="Arial"/>
                <a:ea typeface="Arial"/>
                <a:cs typeface="Arial"/>
                <a:sym typeface="Arial"/>
              </a:rPr>
              <a:t>	</a:t>
            </a:r>
            <a:r>
              <a:rPr lang="en-US" sz="1800" b="0" i="1" u="sng">
                <a:solidFill>
                  <a:srgbClr val="000000"/>
                </a:solidFill>
                <a:latin typeface="Arial"/>
                <a:ea typeface="Arial"/>
                <a:cs typeface="Arial"/>
                <a:sym typeface="Arial"/>
              </a:rPr>
              <a:t>Need</a:t>
            </a:r>
            <a:r>
              <a:rPr lang="en-US" sz="1800" b="0" i="1" u="none">
                <a:solidFill>
                  <a:srgbClr val="000000"/>
                </a:solidFill>
                <a:latin typeface="Arial"/>
                <a:ea typeface="Arial"/>
                <a:cs typeface="Arial"/>
                <a:sym typeface="Arial"/>
              </a:rPr>
              <a:t>	</a:t>
            </a:r>
            <a:r>
              <a:rPr lang="en-US" sz="1800" b="0" i="1" u="sng">
                <a:solidFill>
                  <a:srgbClr val="000000"/>
                </a:solidFill>
                <a:latin typeface="Arial"/>
                <a:ea typeface="Arial"/>
                <a:cs typeface="Arial"/>
                <a:sym typeface="Arial"/>
              </a:rPr>
              <a:t>Available</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1" u="none">
                <a:solidFill>
                  <a:srgbClr val="000000"/>
                </a:solidFill>
                <a:latin typeface="Arial"/>
                <a:ea typeface="Arial"/>
                <a:cs typeface="Arial"/>
                <a:sym typeface="Arial"/>
              </a:rPr>
              <a:t>			A B C	      A B C	A B C </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r>
              <a:rPr lang="en-US" sz="1800" b="0" i="0" u="none">
                <a:solidFill>
                  <a:srgbClr val="000000"/>
                </a:solidFill>
                <a:latin typeface="Arial"/>
                <a:ea typeface="Arial"/>
                <a:cs typeface="Arial"/>
                <a:sym typeface="Arial"/>
              </a:rPr>
              <a:t>	0 1 0 	  7 4 3 	       2 3 0</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r>
              <a:rPr lang="en-US" sz="1800" b="0" i="0" u="none">
                <a:solidFill>
                  <a:srgbClr val="000000"/>
                </a:solidFill>
                <a:latin typeface="Arial"/>
                <a:ea typeface="Arial"/>
                <a:cs typeface="Arial"/>
                <a:sym typeface="Arial"/>
              </a:rPr>
              <a:t>   3 0 2        0 2 0 	</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r>
              <a:rPr lang="en-US" sz="1800" b="0" i="0" u="none">
                <a:solidFill>
                  <a:srgbClr val="000000"/>
                </a:solidFill>
                <a:latin typeface="Arial"/>
                <a:ea typeface="Arial"/>
                <a:cs typeface="Arial"/>
                <a:sym typeface="Arial"/>
              </a:rPr>
              <a:t>	3 0 2 	 6 0 0 </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r>
              <a:rPr lang="en-US" sz="1800" b="0" i="0" u="none">
                <a:solidFill>
                  <a:srgbClr val="000000"/>
                </a:solidFill>
                <a:latin typeface="Arial"/>
                <a:ea typeface="Arial"/>
                <a:cs typeface="Arial"/>
                <a:sym typeface="Arial"/>
              </a:rPr>
              <a:t>	2 1 1 	 0 1 1</a:t>
            </a:r>
            <a:endParaRPr/>
          </a:p>
          <a:p>
            <a:pPr marL="311150" marR="0" lvl="0" indent="-311150" algn="l" rtl="0">
              <a:lnSpc>
                <a:spcPct val="10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r>
              <a:rPr lang="en-US" sz="1800" b="0" i="0" u="none">
                <a:solidFill>
                  <a:srgbClr val="000000"/>
                </a:solidFill>
                <a:latin typeface="Arial"/>
                <a:ea typeface="Arial"/>
                <a:cs typeface="Arial"/>
                <a:sym typeface="Arial"/>
              </a:rPr>
              <a:t>	0 0 2 	   4 3 1 </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Can request for (3,3,0) by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r>
              <a:rPr lang="en-US" sz="1800" b="0" i="0" u="none">
                <a:solidFill>
                  <a:srgbClr val="000000"/>
                </a:solidFill>
                <a:latin typeface="Arial"/>
                <a:ea typeface="Arial"/>
                <a:cs typeface="Arial"/>
                <a:sym typeface="Arial"/>
              </a:rPr>
              <a:t> be granted?  </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Can request for (0,2,0) by </a:t>
            </a:r>
            <a:r>
              <a:rPr lang="en-US" sz="1800" b="0" i="1"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r>
              <a:rPr lang="en-US" sz="1800" b="0" i="0" u="none">
                <a:solidFill>
                  <a:srgbClr val="000000"/>
                </a:solidFill>
                <a:latin typeface="Arial"/>
                <a:ea typeface="Arial"/>
                <a:cs typeface="Arial"/>
                <a:sym typeface="Arial"/>
              </a:rPr>
              <a:t> be granted?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0"/>
        <p:cNvGrpSpPr/>
        <p:nvPr/>
      </p:nvGrpSpPr>
      <p:grpSpPr>
        <a:xfrm>
          <a:off x="0" y="0"/>
          <a:ext cx="0" cy="0"/>
          <a:chOff x="0" y="0"/>
          <a:chExt cx="0" cy="0"/>
        </a:xfrm>
      </p:grpSpPr>
      <p:sp>
        <p:nvSpPr>
          <p:cNvPr id="1341" name="Google Shape;1341;p14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Request</a:t>
            </a:r>
            <a:r>
              <a:rPr lang="en-US" sz="2400" b="0" i="0" u="none" baseline="-25000">
                <a:solidFill>
                  <a:srgbClr val="006633"/>
                </a:solidFill>
                <a:latin typeface="Arial"/>
                <a:ea typeface="Arial"/>
                <a:cs typeface="Arial"/>
                <a:sym typeface="Arial"/>
              </a:rPr>
              <a:t>1</a:t>
            </a:r>
            <a:r>
              <a:rPr lang="en-US" sz="2400" b="0" i="0" u="none">
                <a:solidFill>
                  <a:srgbClr val="006633"/>
                </a:solidFill>
                <a:latin typeface="Arial"/>
                <a:ea typeface="Arial"/>
                <a:cs typeface="Arial"/>
                <a:sym typeface="Arial"/>
              </a:rPr>
              <a:t> = (1, 0, 2)</a:t>
            </a:r>
            <a:endParaRPr/>
          </a:p>
        </p:txBody>
      </p:sp>
      <p:sp>
        <p:nvSpPr>
          <p:cNvPr id="1342" name="Google Shape;1342;p146"/>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Request &lt;need that is, (1,0,2) &lt; (1,2,2) -&gt;true</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Request</a:t>
            </a:r>
            <a:r>
              <a:rPr lang="en-US" sz="2600" b="0" i="0" u="none" baseline="-25000">
                <a:solidFill>
                  <a:srgbClr val="000000"/>
                </a:solidFill>
                <a:latin typeface="Arial"/>
                <a:ea typeface="Arial"/>
                <a:cs typeface="Arial"/>
                <a:sym typeface="Arial"/>
              </a:rPr>
              <a:t>1</a:t>
            </a:r>
            <a:r>
              <a:rPr lang="en-US" sz="2600" b="0" i="0" u="none">
                <a:solidFill>
                  <a:srgbClr val="000000"/>
                </a:solidFill>
                <a:latin typeface="Arial"/>
                <a:ea typeface="Arial"/>
                <a:cs typeface="Arial"/>
                <a:sym typeface="Arial"/>
              </a:rPr>
              <a:t> &lt;= Available</a:t>
            </a:r>
            <a:endParaRPr/>
          </a:p>
          <a:p>
            <a:pPr marL="736600" marR="0" lvl="1" indent="-279400" algn="l" rtl="0">
              <a:lnSpc>
                <a:spcPct val="10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(1, 0, 2) &lt;= (3, 3, 2)</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Pretend to grant</a:t>
            </a:r>
            <a:endParaRPr/>
          </a:p>
          <a:p>
            <a:pPr marL="736600" marR="0" lvl="1" indent="-279400" algn="l" rtl="0">
              <a:lnSpc>
                <a:spcPct val="10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Allocation</a:t>
            </a:r>
            <a:r>
              <a:rPr lang="en-US" sz="2600" b="0" i="0" u="none" strike="noStrike" cap="none" baseline="-25000">
                <a:solidFill>
                  <a:srgbClr val="000000"/>
                </a:solidFill>
                <a:latin typeface="Arial"/>
                <a:ea typeface="Arial"/>
                <a:cs typeface="Arial"/>
                <a:sym typeface="Arial"/>
              </a:rPr>
              <a:t>1</a:t>
            </a:r>
            <a:r>
              <a:rPr lang="en-US" sz="2600" b="0" i="0" u="none" strike="noStrike" cap="none">
                <a:solidFill>
                  <a:srgbClr val="000000"/>
                </a:solidFill>
                <a:latin typeface="Arial"/>
                <a:ea typeface="Arial"/>
                <a:cs typeface="Arial"/>
                <a:sym typeface="Arial"/>
              </a:rPr>
              <a:t> , Need</a:t>
            </a:r>
            <a:r>
              <a:rPr lang="en-US" sz="2600" b="0" i="0" u="none" strike="noStrike" cap="none" baseline="-25000">
                <a:solidFill>
                  <a:srgbClr val="000000"/>
                </a:solidFill>
                <a:latin typeface="Arial"/>
                <a:ea typeface="Arial"/>
                <a:cs typeface="Arial"/>
                <a:sym typeface="Arial"/>
              </a:rPr>
              <a:t>1</a:t>
            </a:r>
            <a:r>
              <a:rPr lang="en-US" sz="2600" b="0" i="0" u="none" strike="noStrike" cap="none">
                <a:solidFill>
                  <a:srgbClr val="000000"/>
                </a:solidFill>
                <a:latin typeface="Arial"/>
                <a:ea typeface="Arial"/>
                <a:cs typeface="Arial"/>
                <a:sym typeface="Arial"/>
              </a:rPr>
              <a:t> , Available will change (2, 3, 0)</a:t>
            </a:r>
            <a:endParaRPr/>
          </a:p>
          <a:p>
            <a:pPr marL="0" marR="0" lvl="0" indent="0" algn="l" rtl="0">
              <a:lnSpc>
                <a:spcPct val="100000"/>
              </a:lnSpc>
              <a:spcBef>
                <a:spcPts val="0"/>
              </a:spcBef>
              <a:spcAft>
                <a:spcPts val="0"/>
              </a:spcAft>
              <a:buNone/>
            </a:pPr>
            <a:endParaRPr sz="2600" b="0" i="0" u="none" strike="noStrike" cap="none">
              <a:solidFill>
                <a:srgbClr val="000000"/>
              </a:solidFill>
              <a:latin typeface="Arial"/>
              <a:ea typeface="Arial"/>
              <a:cs typeface="Arial"/>
              <a:sym typeface="Arial"/>
            </a:endParaRPr>
          </a:p>
        </p:txBody>
      </p:sp>
      <p:graphicFrame>
        <p:nvGraphicFramePr>
          <p:cNvPr id="1343" name="Google Shape;1343;p146"/>
          <p:cNvGraphicFramePr/>
          <p:nvPr/>
        </p:nvGraphicFramePr>
        <p:xfrm>
          <a:off x="1143000" y="3505200"/>
          <a:ext cx="3000000" cy="3000000"/>
        </p:xfrm>
        <a:graphic>
          <a:graphicData uri="http://schemas.openxmlformats.org/drawingml/2006/table">
            <a:tbl>
              <a:tblPr>
                <a:noFill/>
                <a:tableStyleId>{A3B0B584-13E7-4C6F-B816-2B401668CB7D}</a:tableStyleId>
              </a:tblPr>
              <a:tblGrid>
                <a:gridCol w="685800"/>
                <a:gridCol w="685800"/>
                <a:gridCol w="685800"/>
                <a:gridCol w="685800"/>
                <a:gridCol w="688975"/>
                <a:gridCol w="685800"/>
                <a:gridCol w="685800"/>
                <a:gridCol w="685800"/>
                <a:gridCol w="685800"/>
                <a:gridCol w="6858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Max</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8"/>
        <p:cNvGrpSpPr/>
        <p:nvPr/>
      </p:nvGrpSpPr>
      <p:grpSpPr>
        <a:xfrm>
          <a:off x="0" y="0"/>
          <a:ext cx="0" cy="0"/>
          <a:chOff x="0" y="0"/>
          <a:chExt cx="0" cy="0"/>
        </a:xfrm>
      </p:grpSpPr>
      <p:sp>
        <p:nvSpPr>
          <p:cNvPr id="1349" name="Google Shape;1349;p14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50" name="Google Shape;1350;p147"/>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51" name="Google Shape;1351;p147"/>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22"/>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14</a:t>
            </a:fld>
            <a:endParaRPr/>
          </a:p>
        </p:txBody>
      </p:sp>
      <p:sp>
        <p:nvSpPr>
          <p:cNvPr id="183" name="Google Shape;183;p22"/>
          <p:cNvSpPr/>
          <p:nvPr/>
        </p:nvSpPr>
        <p:spPr>
          <a:xfrm>
            <a:off x="457200" y="304800"/>
            <a:ext cx="8229600" cy="747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84" name="Google Shape;184;p22"/>
          <p:cNvSpPr txBox="1"/>
          <p:nvPr/>
        </p:nvSpPr>
        <p:spPr>
          <a:xfrm>
            <a:off x="228600" y="685800"/>
            <a:ext cx="8686800" cy="52578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1600"/>
              <a:buFont typeface="Noto Sans Symbols"/>
              <a:buChar char="■"/>
            </a:pPr>
            <a:r>
              <a:rPr lang="en-US" sz="1600" b="0" i="0" u="none">
                <a:solidFill>
                  <a:srgbClr val="000000"/>
                </a:solidFill>
                <a:latin typeface="Arial"/>
                <a:ea typeface="Arial"/>
                <a:cs typeface="Arial"/>
                <a:sym typeface="Arial"/>
              </a:rPr>
              <a:t>Processes can be described as either:</a:t>
            </a:r>
            <a:endParaRPr/>
          </a:p>
          <a:p>
            <a:pPr marL="638175" marR="0" lvl="1" indent="-325437" algn="just" rtl="0">
              <a:lnSpc>
                <a:spcPct val="150000"/>
              </a:lnSpc>
              <a:spcBef>
                <a:spcPts val="400"/>
              </a:spcBef>
              <a:spcAft>
                <a:spcPts val="0"/>
              </a:spcAft>
              <a:buClr>
                <a:srgbClr val="3B812F"/>
              </a:buClr>
              <a:buSzPts val="1600"/>
              <a:buFont typeface="Noto Sans Symbols"/>
              <a:buChar char="❑"/>
            </a:pPr>
            <a:r>
              <a:rPr lang="en-US" sz="1600" b="1" i="0" u="none" strike="noStrike" cap="none">
                <a:solidFill>
                  <a:srgbClr val="000000"/>
                </a:solidFill>
                <a:latin typeface="Arial"/>
                <a:ea typeface="Arial"/>
                <a:cs typeface="Arial"/>
                <a:sym typeface="Arial"/>
              </a:rPr>
              <a:t>I/O-bound process</a:t>
            </a:r>
            <a:r>
              <a:rPr lang="en-US" sz="1600" b="0" i="0" u="none" strike="noStrike" cap="none">
                <a:solidFill>
                  <a:srgbClr val="000000"/>
                </a:solidFill>
                <a:latin typeface="Arial"/>
                <a:ea typeface="Arial"/>
                <a:cs typeface="Arial"/>
                <a:sym typeface="Arial"/>
              </a:rPr>
              <a:t> – spends more time doing I/O than computations, many short CPU bursts</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Processes that are mostly waiting for the completion of input or output (I/O) are I/O Bound.</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Interactive processes, such as office applications are mostly I/O bound the entire life of the process. Some processes may be I/O bound for only a few short periods of time.</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expected short run time of I/O bound processes means that they will not stay the running the process for very long.</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They should be given high priority by the scheduler.</a:t>
            </a:r>
            <a:endParaRPr/>
          </a:p>
          <a:p>
            <a:pPr marL="638175" marR="0" lvl="1" indent="-325437" algn="just" rtl="0">
              <a:lnSpc>
                <a:spcPct val="150000"/>
              </a:lnSpc>
              <a:spcBef>
                <a:spcPts val="400"/>
              </a:spcBef>
              <a:spcAft>
                <a:spcPts val="0"/>
              </a:spcAft>
              <a:buClr>
                <a:srgbClr val="3B812F"/>
              </a:buClr>
              <a:buSzPts val="1600"/>
              <a:buFont typeface="Noto Sans Symbols"/>
              <a:buChar char="❑"/>
            </a:pPr>
            <a:r>
              <a:rPr lang="en-US" sz="1600" b="0" i="0" u="none" strike="noStrike" cap="none">
                <a:solidFill>
                  <a:srgbClr val="000000"/>
                </a:solidFill>
                <a:latin typeface="Arial"/>
                <a:ea typeface="Arial"/>
                <a:cs typeface="Arial"/>
                <a:sym typeface="Arial"/>
              </a:rPr>
              <a:t>CPU-bound process – spends more time doing computations; few very long CPU bursts</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CPU Bound processes are ones that are implementing algorithms with a large number of calculations.</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They can be expected to hold the CPU for as long as the scheduler will allow.</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Programs such as simulations may be CPU bound for most of the life of the process.</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Users do not typically expect an immediate response from the computer when running CPU bound programs.</a:t>
            </a:r>
            <a:endParaRPr/>
          </a:p>
          <a:p>
            <a:pPr marL="638175" marR="0" lvl="1" indent="-325437"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They should be given a lower priority by the scheduler.</a:t>
            </a:r>
            <a:endParaRPr/>
          </a:p>
          <a:p>
            <a:pPr marL="638175" marR="0" lvl="1" indent="-325437" algn="just" rtl="0">
              <a:lnSpc>
                <a:spcPct val="150000"/>
              </a:lnSpc>
              <a:spcBef>
                <a:spcPts val="400"/>
              </a:spcBef>
              <a:spcAft>
                <a:spcPts val="0"/>
              </a:spcAft>
              <a:buClr>
                <a:srgbClr val="FFFFFF"/>
              </a:buClr>
              <a:buSzPts val="1600"/>
              <a:buFont typeface="Times New Roman"/>
              <a:buNone/>
            </a:pPr>
            <a:endParaRPr sz="1600" b="0" i="0" u="none" strike="noStrike" cap="none">
              <a:solidFill>
                <a:srgbClr val="000000"/>
              </a:solidFill>
              <a:latin typeface="Arial"/>
              <a:ea typeface="Arial"/>
              <a:cs typeface="Arial"/>
              <a:sym typeface="Arial"/>
            </a:endParaRPr>
          </a:p>
          <a:p>
            <a:pPr marL="638175" marR="0" lvl="1" indent="-325437" algn="just" rtl="0">
              <a:lnSpc>
                <a:spcPct val="150000"/>
              </a:lnSpc>
              <a:spcBef>
                <a:spcPts val="400"/>
              </a:spcBef>
              <a:spcAft>
                <a:spcPts val="0"/>
              </a:spcAft>
              <a:buClr>
                <a:srgbClr val="FFFFFF"/>
              </a:buClr>
              <a:buSzPts val="1600"/>
              <a:buFont typeface="Times New Roman"/>
              <a:buNone/>
            </a:pPr>
            <a:endParaRPr sz="1600" b="0" i="0" u="none" strike="noStrike" cap="none">
              <a:solidFill>
                <a:srgbClr val="000000"/>
              </a:solidFill>
              <a:latin typeface="Arial"/>
              <a:ea typeface="Arial"/>
              <a:cs typeface="Arial"/>
              <a:sym typeface="Arial"/>
            </a:endParaRPr>
          </a:p>
          <a:p>
            <a:pPr marL="311150" marR="0" lvl="0" indent="-311150" algn="just" rtl="0">
              <a:lnSpc>
                <a:spcPct val="150000"/>
              </a:lnSpc>
              <a:spcBef>
                <a:spcPts val="4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1600" b="0" i="0" u="none">
              <a:solidFill>
                <a:srgbClr val="000000"/>
              </a:solidFill>
              <a:latin typeface="Arial"/>
              <a:ea typeface="Arial"/>
              <a:cs typeface="Arial"/>
              <a:sym typeface="Arial"/>
            </a:endParaRPr>
          </a:p>
        </p:txBody>
      </p:sp>
      <p:sp>
        <p:nvSpPr>
          <p:cNvPr id="185" name="Google Shape;185;p22"/>
          <p:cNvSpPr txBox="1"/>
          <p:nvPr/>
        </p:nvSpPr>
        <p:spPr>
          <a:xfrm>
            <a:off x="301625" y="2286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Two kinds of processes</a:t>
            </a:r>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6"/>
        <p:cNvGrpSpPr/>
        <p:nvPr/>
      </p:nvGrpSpPr>
      <p:grpSpPr>
        <a:xfrm>
          <a:off x="0" y="0"/>
          <a:ext cx="0" cy="0"/>
          <a:chOff x="0" y="0"/>
          <a:chExt cx="0" cy="0"/>
        </a:xfrm>
      </p:grpSpPr>
      <p:sp>
        <p:nvSpPr>
          <p:cNvPr id="1357" name="Google Shape;1357;p14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58" name="Google Shape;1358;p148"/>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59" name="Google Shape;1359;p148"/>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4"/>
        <p:cNvGrpSpPr/>
        <p:nvPr/>
      </p:nvGrpSpPr>
      <p:grpSpPr>
        <a:xfrm>
          <a:off x="0" y="0"/>
          <a:ext cx="0" cy="0"/>
          <a:chOff x="0" y="0"/>
          <a:chExt cx="0" cy="0"/>
        </a:xfrm>
      </p:grpSpPr>
      <p:sp>
        <p:nvSpPr>
          <p:cNvPr id="1365" name="Google Shape;1365;p14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66" name="Google Shape;1366;p149"/>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67" name="Google Shape;1367;p149"/>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2"/>
        <p:cNvGrpSpPr/>
        <p:nvPr/>
      </p:nvGrpSpPr>
      <p:grpSpPr>
        <a:xfrm>
          <a:off x="0" y="0"/>
          <a:ext cx="0" cy="0"/>
          <a:chOff x="0" y="0"/>
          <a:chExt cx="0" cy="0"/>
        </a:xfrm>
      </p:grpSpPr>
      <p:sp>
        <p:nvSpPr>
          <p:cNvPr id="1373" name="Google Shape;1373;p150"/>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74" name="Google Shape;1374;p150"/>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75" name="Google Shape;1375;p150"/>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0"/>
        <p:cNvGrpSpPr/>
        <p:nvPr/>
      </p:nvGrpSpPr>
      <p:grpSpPr>
        <a:xfrm>
          <a:off x="0" y="0"/>
          <a:ext cx="0" cy="0"/>
          <a:chOff x="0" y="0"/>
          <a:chExt cx="0" cy="0"/>
        </a:xfrm>
      </p:grpSpPr>
      <p:sp>
        <p:nvSpPr>
          <p:cNvPr id="1381" name="Google Shape;1381;p15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82" name="Google Shape;1382;p151"/>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83" name="Google Shape;1383;p151"/>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52"/>
          <p:cNvSpPr txBox="1"/>
          <p:nvPr/>
        </p:nvSpPr>
        <p:spPr>
          <a:xfrm>
            <a:off x="0" y="2286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390" name="Google Shape;1390;p152"/>
          <p:cNvGraphicFramePr/>
          <p:nvPr/>
        </p:nvGraphicFramePr>
        <p:xfrm>
          <a:off x="228600" y="1600200"/>
          <a:ext cx="3000000" cy="3000000"/>
        </p:xfrm>
        <a:graphic>
          <a:graphicData uri="http://schemas.openxmlformats.org/drawingml/2006/table">
            <a:tbl>
              <a:tblPr>
                <a:noFill/>
                <a:tableStyleId>{A3B0B584-13E7-4C6F-B816-2B401668CB7D}</a:tableStyleId>
              </a:tblPr>
              <a:tblGrid>
                <a:gridCol w="460375"/>
                <a:gridCol w="460375"/>
                <a:gridCol w="461950"/>
                <a:gridCol w="393700"/>
                <a:gridCol w="460375"/>
                <a:gridCol w="461950"/>
                <a:gridCol w="463550"/>
                <a:gridCol w="395275"/>
                <a:gridCol w="393700"/>
                <a:gridCol w="460375"/>
                <a:gridCol w="461950"/>
                <a:gridCol w="460375"/>
                <a:gridCol w="460375"/>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391" name="Google Shape;1391;p152"/>
          <p:cNvGraphicFramePr/>
          <p:nvPr/>
        </p:nvGraphicFramePr>
        <p:xfrm>
          <a:off x="6400800" y="2057400"/>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
        <p:nvSpPr>
          <p:cNvPr id="1392" name="Google Shape;1392;p152"/>
          <p:cNvSpPr txBox="1"/>
          <p:nvPr/>
        </p:nvSpPr>
        <p:spPr>
          <a:xfrm>
            <a:off x="1295400" y="5562600"/>
            <a:ext cx="6248400" cy="49053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Safe Sequence: &lt;P1, P3, P0, P2, P4&gt;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53"/>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Request</a:t>
            </a:r>
            <a:r>
              <a:rPr lang="en-US" sz="2400" b="0" i="0" u="none" baseline="-25000">
                <a:solidFill>
                  <a:srgbClr val="006633"/>
                </a:solidFill>
                <a:latin typeface="Arial"/>
                <a:ea typeface="Arial"/>
                <a:cs typeface="Arial"/>
                <a:sym typeface="Arial"/>
              </a:rPr>
              <a:t>4</a:t>
            </a:r>
            <a:r>
              <a:rPr lang="en-US" sz="2400" b="0" i="0" u="none">
                <a:solidFill>
                  <a:srgbClr val="006633"/>
                </a:solidFill>
                <a:latin typeface="Arial"/>
                <a:ea typeface="Arial"/>
                <a:cs typeface="Arial"/>
                <a:sym typeface="Arial"/>
              </a:rPr>
              <a:t> = (3, 3, 0)</a:t>
            </a:r>
            <a:endParaRPr/>
          </a:p>
        </p:txBody>
      </p:sp>
      <p:sp>
        <p:nvSpPr>
          <p:cNvPr id="1399" name="Google Shape;1399;p153"/>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Request</a:t>
            </a:r>
            <a:r>
              <a:rPr lang="en-US" sz="3200" b="0" i="0" u="none" baseline="-25000">
                <a:solidFill>
                  <a:srgbClr val="000000"/>
                </a:solidFill>
                <a:latin typeface="Arial"/>
                <a:ea typeface="Arial"/>
                <a:cs typeface="Arial"/>
                <a:sym typeface="Arial"/>
              </a:rPr>
              <a:t>4</a:t>
            </a:r>
            <a:r>
              <a:rPr lang="en-US" sz="3200" b="0" i="0" u="none">
                <a:solidFill>
                  <a:srgbClr val="000000"/>
                </a:solidFill>
                <a:latin typeface="Arial"/>
                <a:ea typeface="Arial"/>
                <a:cs typeface="Arial"/>
                <a:sym typeface="Arial"/>
              </a:rPr>
              <a:t> &lt;= Available?</a:t>
            </a:r>
            <a:endParaRPr/>
          </a:p>
          <a:p>
            <a:pPr marL="736600" marR="0" lvl="1" indent="-279400" algn="l" rtl="0">
              <a:lnSpc>
                <a:spcPct val="150000"/>
              </a:lnSpc>
              <a:spcBef>
                <a:spcPts val="400"/>
              </a:spcBef>
              <a:spcAft>
                <a:spcPts val="0"/>
              </a:spcAft>
              <a:buClr>
                <a:srgbClr val="000000"/>
              </a:buClr>
              <a:buSzPts val="2800"/>
              <a:buFont typeface="Times New Roman"/>
              <a:buChar char="–"/>
            </a:pPr>
            <a:r>
              <a:rPr lang="en-US" sz="2800" b="0" i="0" u="none" strike="noStrike" cap="none">
                <a:solidFill>
                  <a:srgbClr val="000000"/>
                </a:solidFill>
                <a:latin typeface="Arial"/>
                <a:ea typeface="Arial"/>
                <a:cs typeface="Arial"/>
                <a:sym typeface="Arial"/>
              </a:rPr>
              <a:t>(3, 3, 0) &lt;= (2, 3, 0)?</a:t>
            </a:r>
            <a:endParaRPr/>
          </a:p>
          <a:p>
            <a:pPr marL="736600" marR="0" lvl="1" indent="-279400" algn="l" rtl="0">
              <a:lnSpc>
                <a:spcPct val="150000"/>
              </a:lnSpc>
              <a:spcBef>
                <a:spcPts val="400"/>
              </a:spcBef>
              <a:spcAft>
                <a:spcPts val="0"/>
              </a:spcAft>
              <a:buClr>
                <a:srgbClr val="000000"/>
              </a:buClr>
              <a:buSzPts val="2800"/>
              <a:buFont typeface="Times New Roman"/>
              <a:buChar char="–"/>
            </a:pPr>
            <a:r>
              <a:rPr lang="en-US" sz="2800" b="0" i="0" u="none" strike="noStrike" cap="none">
                <a:solidFill>
                  <a:srgbClr val="000000"/>
                </a:solidFill>
                <a:latin typeface="Arial"/>
                <a:ea typeface="Arial"/>
                <a:cs typeface="Arial"/>
                <a:sym typeface="Arial"/>
              </a:rPr>
              <a:t>No. Thus request from P4 cannot be granted</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4"/>
        <p:cNvGrpSpPr/>
        <p:nvPr/>
      </p:nvGrpSpPr>
      <p:grpSpPr>
        <a:xfrm>
          <a:off x="0" y="0"/>
          <a:ext cx="0" cy="0"/>
          <a:chOff x="0" y="0"/>
          <a:chExt cx="0" cy="0"/>
        </a:xfrm>
      </p:grpSpPr>
      <p:sp>
        <p:nvSpPr>
          <p:cNvPr id="1405" name="Google Shape;1405;p15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Request</a:t>
            </a:r>
            <a:r>
              <a:rPr lang="en-US" sz="2400" b="0" i="0" u="none" baseline="-25000">
                <a:solidFill>
                  <a:srgbClr val="006633"/>
                </a:solidFill>
                <a:latin typeface="Arial"/>
                <a:ea typeface="Arial"/>
                <a:cs typeface="Arial"/>
                <a:sym typeface="Arial"/>
              </a:rPr>
              <a:t>0</a:t>
            </a:r>
            <a:r>
              <a:rPr lang="en-US" sz="2400" b="0" i="0" u="none">
                <a:solidFill>
                  <a:srgbClr val="006633"/>
                </a:solidFill>
                <a:latin typeface="Arial"/>
                <a:ea typeface="Arial"/>
                <a:cs typeface="Arial"/>
                <a:sym typeface="Arial"/>
              </a:rPr>
              <a:t> = (0, 2, 0)</a:t>
            </a:r>
            <a:endParaRPr/>
          </a:p>
        </p:txBody>
      </p:sp>
      <p:sp>
        <p:nvSpPr>
          <p:cNvPr id="1406" name="Google Shape;1406;p154"/>
          <p:cNvSpPr txBox="1"/>
          <p:nvPr/>
        </p:nvSpPr>
        <p:spPr>
          <a:xfrm>
            <a:off x="457200" y="914400"/>
            <a:ext cx="8686800" cy="1957387"/>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Request</a:t>
            </a:r>
            <a:r>
              <a:rPr lang="en-US" sz="2600" b="0" i="0" u="none" baseline="-25000">
                <a:solidFill>
                  <a:srgbClr val="000000"/>
                </a:solidFill>
                <a:latin typeface="Arial"/>
                <a:ea typeface="Arial"/>
                <a:cs typeface="Arial"/>
                <a:sym typeface="Arial"/>
              </a:rPr>
              <a:t>0</a:t>
            </a:r>
            <a:r>
              <a:rPr lang="en-US" sz="2600" b="0" i="0" u="none">
                <a:solidFill>
                  <a:srgbClr val="000000"/>
                </a:solidFill>
                <a:latin typeface="Arial"/>
                <a:ea typeface="Arial"/>
                <a:cs typeface="Arial"/>
                <a:sym typeface="Arial"/>
              </a:rPr>
              <a:t> &lt;= Available</a:t>
            </a:r>
            <a:endParaRPr/>
          </a:p>
          <a:p>
            <a:pPr marL="736600" marR="0" lvl="1" indent="-279400" algn="l" rtl="0">
              <a:lnSpc>
                <a:spcPct val="10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(0, 2, 0) &lt;= (2, 3, 0)</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Pretend to grant</a:t>
            </a:r>
            <a:endParaRPr/>
          </a:p>
          <a:p>
            <a:pPr marL="736600" marR="0" lvl="1" indent="-279400" algn="l" rtl="0">
              <a:lnSpc>
                <a:spcPct val="10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Allocation</a:t>
            </a:r>
            <a:r>
              <a:rPr lang="en-US" sz="2600" b="0" i="0" u="none" strike="noStrike" cap="none" baseline="-25000">
                <a:solidFill>
                  <a:srgbClr val="000000"/>
                </a:solidFill>
                <a:latin typeface="Arial"/>
                <a:ea typeface="Arial"/>
                <a:cs typeface="Arial"/>
                <a:sym typeface="Arial"/>
              </a:rPr>
              <a:t>0</a:t>
            </a:r>
            <a:r>
              <a:rPr lang="en-US" sz="2600" b="0" i="0" u="none" strike="noStrike" cap="none">
                <a:solidFill>
                  <a:srgbClr val="000000"/>
                </a:solidFill>
                <a:latin typeface="Arial"/>
                <a:ea typeface="Arial"/>
                <a:cs typeface="Arial"/>
                <a:sym typeface="Arial"/>
              </a:rPr>
              <a:t> , Need</a:t>
            </a:r>
            <a:r>
              <a:rPr lang="en-US" sz="2600" b="0" i="0" u="none" strike="noStrike" cap="none" baseline="-25000">
                <a:solidFill>
                  <a:srgbClr val="000000"/>
                </a:solidFill>
                <a:latin typeface="Arial"/>
                <a:ea typeface="Arial"/>
                <a:cs typeface="Arial"/>
                <a:sym typeface="Arial"/>
              </a:rPr>
              <a:t>0</a:t>
            </a:r>
            <a:r>
              <a:rPr lang="en-US" sz="2600" b="0" i="0" u="none" strike="noStrike" cap="none">
                <a:solidFill>
                  <a:srgbClr val="000000"/>
                </a:solidFill>
                <a:latin typeface="Arial"/>
                <a:ea typeface="Arial"/>
                <a:cs typeface="Arial"/>
                <a:sym typeface="Arial"/>
              </a:rPr>
              <a:t> , Available will change (2, 1, 0)</a:t>
            </a:r>
            <a:endParaRPr/>
          </a:p>
        </p:txBody>
      </p:sp>
      <p:graphicFrame>
        <p:nvGraphicFramePr>
          <p:cNvPr id="1407" name="Google Shape;1407;p154"/>
          <p:cNvGraphicFramePr/>
          <p:nvPr/>
        </p:nvGraphicFramePr>
        <p:xfrm>
          <a:off x="1066800" y="3200400"/>
          <a:ext cx="3000000" cy="3000000"/>
        </p:xfrm>
        <a:graphic>
          <a:graphicData uri="http://schemas.openxmlformats.org/drawingml/2006/table">
            <a:tbl>
              <a:tblPr>
                <a:noFill/>
                <a:tableStyleId>{A3B0B584-13E7-4C6F-B816-2B401668CB7D}</a:tableStyleId>
              </a:tblPr>
              <a:tblGrid>
                <a:gridCol w="685800"/>
                <a:gridCol w="685800"/>
                <a:gridCol w="685800"/>
                <a:gridCol w="685800"/>
                <a:gridCol w="688975"/>
                <a:gridCol w="685800"/>
                <a:gridCol w="685800"/>
                <a:gridCol w="685800"/>
                <a:gridCol w="685800"/>
                <a:gridCol w="6858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Max</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5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414" name="Google Shape;1414;p155"/>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415" name="Google Shape;1415;p155"/>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0"/>
        <p:cNvGrpSpPr/>
        <p:nvPr/>
      </p:nvGrpSpPr>
      <p:grpSpPr>
        <a:xfrm>
          <a:off x="0" y="0"/>
          <a:ext cx="0" cy="0"/>
          <a:chOff x="0" y="0"/>
          <a:chExt cx="0" cy="0"/>
        </a:xfrm>
      </p:grpSpPr>
      <p:sp>
        <p:nvSpPr>
          <p:cNvPr id="1421" name="Google Shape;1421;p15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 state safe?</a:t>
            </a:r>
            <a:endParaRPr/>
          </a:p>
        </p:txBody>
      </p:sp>
      <p:graphicFrame>
        <p:nvGraphicFramePr>
          <p:cNvPr id="1422" name="Google Shape;1422;p156"/>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Need</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423" name="Google Shape;1423;p156"/>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8"/>
        <p:cNvGrpSpPr/>
        <p:nvPr/>
      </p:nvGrpSpPr>
      <p:grpSpPr>
        <a:xfrm>
          <a:off x="0" y="0"/>
          <a:ext cx="0" cy="0"/>
          <a:chOff x="0" y="0"/>
          <a:chExt cx="0" cy="0"/>
        </a:xfrm>
      </p:grpSpPr>
      <p:sp>
        <p:nvSpPr>
          <p:cNvPr id="1429" name="Google Shape;1429;p15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 Is the below system in safe state?</a:t>
            </a:r>
            <a:endParaRPr/>
          </a:p>
        </p:txBody>
      </p:sp>
      <p:graphicFrame>
        <p:nvGraphicFramePr>
          <p:cNvPr id="1430" name="Google Shape;1430;p157"/>
          <p:cNvGraphicFramePr/>
          <p:nvPr/>
        </p:nvGraphicFramePr>
        <p:xfrm>
          <a:off x="838200" y="2286000"/>
          <a:ext cx="3000000" cy="3000000"/>
        </p:xfrm>
        <a:graphic>
          <a:graphicData uri="http://schemas.openxmlformats.org/drawingml/2006/table">
            <a:tbl>
              <a:tblPr>
                <a:noFill/>
                <a:tableStyleId>{A3B0B584-13E7-4C6F-B816-2B401668CB7D}</a:tableStyleId>
              </a:tblPr>
              <a:tblGrid>
                <a:gridCol w="533400"/>
                <a:gridCol w="533400"/>
                <a:gridCol w="533400"/>
                <a:gridCol w="533400"/>
                <a:gridCol w="536575"/>
                <a:gridCol w="533400"/>
                <a:gridCol w="533400"/>
                <a:gridCol w="533400"/>
                <a:gridCol w="53340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4">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Max</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D</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D</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431" name="Google Shape;1431;p157"/>
          <p:cNvGraphicFramePr/>
          <p:nvPr/>
        </p:nvGraphicFramePr>
        <p:xfrm>
          <a:off x="6096000" y="3352800"/>
          <a:ext cx="3000000" cy="3000000"/>
        </p:xfrm>
        <a:graphic>
          <a:graphicData uri="http://schemas.openxmlformats.org/drawingml/2006/table">
            <a:tbl>
              <a:tblPr>
                <a:noFill/>
                <a:tableStyleId>{A3B0B584-13E7-4C6F-B816-2B401668CB7D}</a:tableStyleId>
              </a:tblPr>
              <a:tblGrid>
                <a:gridCol w="590550"/>
                <a:gridCol w="593725"/>
                <a:gridCol w="590550"/>
                <a:gridCol w="590550"/>
              </a:tblGrid>
              <a:tr h="411150">
                <a:tc gridSpan="4">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Available</a:t>
                      </a:r>
                      <a:endParaRPr/>
                    </a:p>
                  </a:txBody>
                  <a:tcPr marL="90000" marR="90000" marT="21297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127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23"/>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15</a:t>
            </a:fld>
            <a:endParaRPr/>
          </a:p>
        </p:txBody>
      </p:sp>
      <p:sp>
        <p:nvSpPr>
          <p:cNvPr id="192" name="Google Shape;192;p23"/>
          <p:cNvSpPr txBox="1"/>
          <p:nvPr/>
        </p:nvSpPr>
        <p:spPr>
          <a:xfrm>
            <a:off x="457200" y="304800"/>
            <a:ext cx="8229600" cy="560387"/>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Medium-Term Scheduling (Swapper)</a:t>
            </a:r>
            <a:endParaRPr/>
          </a:p>
        </p:txBody>
      </p:sp>
      <p:sp>
        <p:nvSpPr>
          <p:cNvPr id="193" name="Google Shape;193;p23"/>
          <p:cNvSpPr txBox="1"/>
          <p:nvPr/>
        </p:nvSpPr>
        <p:spPr>
          <a:xfrm>
            <a:off x="685800" y="954087"/>
            <a:ext cx="7886700" cy="5178425"/>
          </a:xfrm>
          <a:prstGeom prst="rect">
            <a:avLst/>
          </a:prstGeom>
          <a:noFill/>
          <a:ln>
            <a:noFill/>
          </a:ln>
        </p:spPr>
        <p:txBody>
          <a:bodyPr spcFirstLastPara="1" wrap="square" lIns="90350" tIns="44275" rIns="90350" bIns="44275" anchor="t" anchorCtr="0">
            <a:noAutofit/>
          </a:bodyPr>
          <a:lstStyle/>
          <a:p>
            <a:pPr marL="333375" marR="0" lvl="0" indent="-317500" algn="just" rtl="0">
              <a:lnSpc>
                <a:spcPct val="10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Part of the swapping function</a:t>
            </a:r>
            <a:endParaRPr/>
          </a:p>
          <a:p>
            <a:pPr marL="333375" marR="0" lvl="0" indent="-317500" algn="just" rtl="0">
              <a:lnSpc>
                <a:spcPct val="100000"/>
              </a:lnSpc>
              <a:spcBef>
                <a:spcPts val="4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Swapping decisions based on the need to manage multiprogramming</a:t>
            </a:r>
            <a:endParaRPr/>
          </a:p>
          <a:p>
            <a:pPr marL="333375" marR="0" lvl="0" indent="-317500" algn="just" rtl="0">
              <a:lnSpc>
                <a:spcPct val="100000"/>
              </a:lnSpc>
              <a:spcBef>
                <a:spcPts val="4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Done by memory management software </a:t>
            </a:r>
            <a:endParaRPr/>
          </a:p>
        </p:txBody>
      </p:sp>
      <p:pic>
        <p:nvPicPr>
          <p:cNvPr id="194" name="Google Shape;194;p23"/>
          <p:cNvPicPr preferRelativeResize="0"/>
          <p:nvPr/>
        </p:nvPicPr>
        <p:blipFill rotWithShape="1">
          <a:blip r:embed="rId3">
            <a:alphaModFix/>
          </a:blip>
          <a:srcRect/>
          <a:stretch/>
        </p:blipFill>
        <p:spPr>
          <a:xfrm>
            <a:off x="838200" y="3200400"/>
            <a:ext cx="7327900" cy="2663825"/>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6"/>
        <p:cNvGrpSpPr/>
        <p:nvPr/>
      </p:nvGrpSpPr>
      <p:grpSpPr>
        <a:xfrm>
          <a:off x="0" y="0"/>
          <a:ext cx="0" cy="0"/>
          <a:chOff x="0" y="0"/>
          <a:chExt cx="0" cy="0"/>
        </a:xfrm>
      </p:grpSpPr>
      <p:sp>
        <p:nvSpPr>
          <p:cNvPr id="1437" name="Google Shape;1437;p15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Deadlock Detection</a:t>
            </a:r>
            <a:endParaRPr/>
          </a:p>
        </p:txBody>
      </p:sp>
      <p:sp>
        <p:nvSpPr>
          <p:cNvPr id="1438" name="Google Shape;1438;p158"/>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When neither prevention nor avoidance is employed, a deadlock situation may arise</a:t>
            </a:r>
            <a:endParaRPr/>
          </a:p>
          <a:p>
            <a:pPr marL="336550" marR="0" lvl="0" indent="-336550" algn="just"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System can provide an algorithm to detect an algorithm and an algorithm to recover from it if it has occurred</a:t>
            </a:r>
            <a:endParaRPr/>
          </a:p>
          <a:p>
            <a:pPr marL="336550" marR="0" lvl="0" indent="-336550" algn="just"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Requires overhead that includes not only the run-time costs of maintaining the necessary information and executing the detection algorithm but also the potential losses inherent in recovering from a deadlock</a:t>
            </a:r>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sp>
        <p:nvSpPr>
          <p:cNvPr id="1444" name="Google Shape;1444;p15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Case 1: Single instance of each resource type</a:t>
            </a:r>
            <a:endParaRPr/>
          </a:p>
        </p:txBody>
      </p:sp>
      <p:sp>
        <p:nvSpPr>
          <p:cNvPr id="1445" name="Google Shape;1445;p159"/>
          <p:cNvSpPr txBox="1"/>
          <p:nvPr/>
        </p:nvSpPr>
        <p:spPr>
          <a:xfrm>
            <a:off x="457200" y="914400"/>
            <a:ext cx="8204200" cy="56245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80000"/>
              </a:lnSpc>
              <a:spcBef>
                <a:spcPts val="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Use a variant of RAG called WFG</a:t>
            </a:r>
            <a:endParaRPr/>
          </a:p>
          <a:p>
            <a:pPr marL="736600" marR="0" lvl="1" indent="-279400" algn="l" rtl="0">
              <a:lnSpc>
                <a:spcPct val="8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by removing the resource nodes and collapsing the appropriate edges</a:t>
            </a:r>
            <a:endParaRPr/>
          </a:p>
          <a:p>
            <a:pPr marL="336550" marR="0" lvl="0" indent="-336550" algn="l" rtl="0">
              <a:lnSpc>
                <a:spcPct val="8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An edge from P</a:t>
            </a:r>
            <a:r>
              <a:rPr lang="en-US" sz="3000" b="0" i="0" u="none" baseline="-25000">
                <a:solidFill>
                  <a:srgbClr val="000000"/>
                </a:solidFill>
                <a:latin typeface="Arial"/>
                <a:ea typeface="Arial"/>
                <a:cs typeface="Arial"/>
                <a:sym typeface="Arial"/>
              </a:rPr>
              <a:t>i</a:t>
            </a:r>
            <a:r>
              <a:rPr lang="en-US" sz="3000" b="0" i="0" u="none">
                <a:solidFill>
                  <a:srgbClr val="000000"/>
                </a:solidFill>
                <a:latin typeface="Arial"/>
                <a:ea typeface="Arial"/>
                <a:cs typeface="Arial"/>
                <a:sym typeface="Arial"/>
              </a:rPr>
              <a:t> to P</a:t>
            </a:r>
            <a:r>
              <a:rPr lang="en-US" sz="3000" b="0" i="0" u="none" baseline="-25000">
                <a:solidFill>
                  <a:srgbClr val="000000"/>
                </a:solidFill>
                <a:latin typeface="Arial"/>
                <a:ea typeface="Arial"/>
                <a:cs typeface="Arial"/>
                <a:sym typeface="Arial"/>
              </a:rPr>
              <a:t>j</a:t>
            </a:r>
            <a:r>
              <a:rPr lang="en-US" sz="3000" b="0" i="0" u="none">
                <a:solidFill>
                  <a:srgbClr val="000000"/>
                </a:solidFill>
                <a:latin typeface="Arial"/>
                <a:ea typeface="Arial"/>
                <a:cs typeface="Arial"/>
                <a:sym typeface="Arial"/>
              </a:rPr>
              <a:t> in a wait-for graph implies that</a:t>
            </a:r>
            <a:endParaRPr/>
          </a:p>
          <a:p>
            <a:pPr marL="336550" marR="0" lvl="0" indent="-336550" algn="l" rtl="0">
              <a:lnSpc>
                <a:spcPct val="8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process P</a:t>
            </a:r>
            <a:r>
              <a:rPr lang="en-US" sz="3000" b="0" i="0" u="none" baseline="-25000">
                <a:solidFill>
                  <a:srgbClr val="000000"/>
                </a:solidFill>
                <a:latin typeface="Arial"/>
                <a:ea typeface="Arial"/>
                <a:cs typeface="Arial"/>
                <a:sym typeface="Arial"/>
              </a:rPr>
              <a:t>i</a:t>
            </a:r>
            <a:r>
              <a:rPr lang="en-US" sz="3000" b="0" i="0" u="none">
                <a:solidFill>
                  <a:srgbClr val="000000"/>
                </a:solidFill>
                <a:latin typeface="Arial"/>
                <a:ea typeface="Arial"/>
                <a:cs typeface="Arial"/>
                <a:sym typeface="Arial"/>
              </a:rPr>
              <a:t> is waiting for process P</a:t>
            </a:r>
            <a:r>
              <a:rPr lang="en-US" sz="3000" b="0" i="0" u="none" baseline="-25000">
                <a:solidFill>
                  <a:srgbClr val="000000"/>
                </a:solidFill>
                <a:latin typeface="Arial"/>
                <a:ea typeface="Arial"/>
                <a:cs typeface="Arial"/>
                <a:sym typeface="Arial"/>
              </a:rPr>
              <a:t>j</a:t>
            </a:r>
            <a:r>
              <a:rPr lang="en-US" sz="3000" b="0" i="0" u="none">
                <a:solidFill>
                  <a:srgbClr val="000000"/>
                </a:solidFill>
                <a:latin typeface="Arial"/>
                <a:ea typeface="Arial"/>
                <a:cs typeface="Arial"/>
                <a:sym typeface="Arial"/>
              </a:rPr>
              <a:t> to release a resource that P</a:t>
            </a:r>
            <a:r>
              <a:rPr lang="en-US" sz="3000" b="0" i="0" u="none" baseline="-25000">
                <a:solidFill>
                  <a:srgbClr val="000000"/>
                </a:solidFill>
                <a:latin typeface="Arial"/>
                <a:ea typeface="Arial"/>
                <a:cs typeface="Arial"/>
                <a:sym typeface="Arial"/>
              </a:rPr>
              <a:t>i</a:t>
            </a:r>
            <a:r>
              <a:rPr lang="en-US" sz="3000" b="0" i="0" u="none">
                <a:solidFill>
                  <a:srgbClr val="000000"/>
                </a:solidFill>
                <a:latin typeface="Arial"/>
                <a:ea typeface="Arial"/>
                <a:cs typeface="Arial"/>
                <a:sym typeface="Arial"/>
              </a:rPr>
              <a:t> needs</a:t>
            </a:r>
            <a:endParaRPr/>
          </a:p>
          <a:p>
            <a:pPr marL="736600" marR="0" lvl="1" indent="-279400" algn="l" rtl="0">
              <a:lnSpc>
                <a:spcPct val="8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if the corresponding RAG contains two edges </a:t>
            </a:r>
            <a:endParaRPr/>
          </a:p>
          <a:p>
            <a:pPr marL="736600" marR="0" lvl="1" indent="-279400" algn="l" rtl="0">
              <a:lnSpc>
                <a:spcPct val="80000"/>
              </a:lnSpc>
              <a:spcBef>
                <a:spcPts val="400"/>
              </a:spcBef>
              <a:spcAft>
                <a:spcPts val="0"/>
              </a:spcAft>
              <a:buClr>
                <a:srgbClr val="000000"/>
              </a:buClr>
              <a:buSzPts val="2600"/>
              <a:buFont typeface="Arial"/>
              <a:buNone/>
            </a:pPr>
            <a:r>
              <a:rPr lang="en-US" sz="2600" b="0" i="0" u="none" strike="noStrike" cap="none">
                <a:solidFill>
                  <a:srgbClr val="000000"/>
                </a:solidFill>
                <a:latin typeface="Arial"/>
                <a:ea typeface="Arial"/>
                <a:cs typeface="Arial"/>
                <a:sym typeface="Arial"/>
              </a:rPr>
              <a:t>   P</a:t>
            </a:r>
            <a:r>
              <a:rPr lang="en-US" sz="2600" b="0" i="0" u="none" strike="noStrike" cap="none" baseline="-25000">
                <a:solidFill>
                  <a:srgbClr val="000000"/>
                </a:solidFill>
                <a:latin typeface="Arial"/>
                <a:ea typeface="Arial"/>
                <a:cs typeface="Arial"/>
                <a:sym typeface="Arial"/>
              </a:rPr>
              <a:t>i</a:t>
            </a:r>
            <a:r>
              <a:rPr lang="en-US" sz="2600" b="0" i="0" u="none" strike="noStrike" cap="none">
                <a:solidFill>
                  <a:srgbClr val="000000"/>
                </a:solidFill>
                <a:latin typeface="Arial"/>
                <a:ea typeface="Arial"/>
                <a:cs typeface="Arial"/>
                <a:sym typeface="Arial"/>
              </a:rPr>
              <a:t> </a:t>
            </a:r>
            <a:r>
              <a:rPr lang="en-US" sz="2600" b="0" i="0" u="none" strike="noStrike" cap="none">
                <a:solidFill>
                  <a:srgbClr val="000000"/>
                </a:solidFill>
                <a:latin typeface="Noto Sans Symbols"/>
                <a:ea typeface="Noto Sans Symbols"/>
                <a:cs typeface="Noto Sans Symbols"/>
                <a:sym typeface="Noto Sans Symbols"/>
              </a:rPr>
              <a:t>🡪</a:t>
            </a:r>
            <a:r>
              <a:rPr lang="en-US" sz="2600" b="0" i="0" u="none" strike="noStrike" cap="none">
                <a:solidFill>
                  <a:srgbClr val="000000"/>
                </a:solidFill>
                <a:latin typeface="Arial"/>
                <a:ea typeface="Arial"/>
                <a:cs typeface="Arial"/>
                <a:sym typeface="Arial"/>
              </a:rPr>
              <a:t> R</a:t>
            </a:r>
            <a:r>
              <a:rPr lang="en-US" sz="2600" b="0" i="0" u="none" strike="noStrike" cap="none" baseline="-25000">
                <a:solidFill>
                  <a:srgbClr val="000000"/>
                </a:solidFill>
                <a:latin typeface="Arial"/>
                <a:ea typeface="Arial"/>
                <a:cs typeface="Arial"/>
                <a:sym typeface="Arial"/>
              </a:rPr>
              <a:t>q</a:t>
            </a:r>
            <a:r>
              <a:rPr lang="en-US" sz="2600" b="0" i="0" u="none" strike="noStrike" cap="none">
                <a:solidFill>
                  <a:srgbClr val="000000"/>
                </a:solidFill>
                <a:latin typeface="Arial"/>
                <a:ea typeface="Arial"/>
                <a:cs typeface="Arial"/>
                <a:sym typeface="Arial"/>
              </a:rPr>
              <a:t> and R</a:t>
            </a:r>
            <a:r>
              <a:rPr lang="en-US" sz="2600" b="0" i="0" u="none" strike="noStrike" cap="none" baseline="-25000">
                <a:solidFill>
                  <a:srgbClr val="000000"/>
                </a:solidFill>
                <a:latin typeface="Arial"/>
                <a:ea typeface="Arial"/>
                <a:cs typeface="Arial"/>
                <a:sym typeface="Arial"/>
              </a:rPr>
              <a:t>q</a:t>
            </a:r>
            <a:r>
              <a:rPr lang="en-US" sz="2600" b="0" i="0" u="none" strike="noStrike" cap="none">
                <a:solidFill>
                  <a:srgbClr val="000000"/>
                </a:solidFill>
                <a:latin typeface="Arial"/>
                <a:ea typeface="Arial"/>
                <a:cs typeface="Arial"/>
                <a:sym typeface="Arial"/>
              </a:rPr>
              <a:t> </a:t>
            </a:r>
            <a:r>
              <a:rPr lang="en-US" sz="2600" b="0" i="0" u="none" strike="noStrike" cap="none">
                <a:solidFill>
                  <a:srgbClr val="000000"/>
                </a:solidFill>
                <a:latin typeface="Noto Sans Symbols"/>
                <a:ea typeface="Noto Sans Symbols"/>
                <a:cs typeface="Noto Sans Symbols"/>
                <a:sym typeface="Noto Sans Symbols"/>
              </a:rPr>
              <a:t>🡪</a:t>
            </a:r>
            <a:r>
              <a:rPr lang="en-US" sz="2600" b="0" i="0" u="none" strike="noStrike" cap="none">
                <a:solidFill>
                  <a:srgbClr val="000000"/>
                </a:solidFill>
                <a:latin typeface="Arial"/>
                <a:ea typeface="Arial"/>
                <a:cs typeface="Arial"/>
                <a:sym typeface="Arial"/>
              </a:rPr>
              <a:t> P</a:t>
            </a:r>
            <a:r>
              <a:rPr lang="en-US" sz="2600" b="0" i="0" u="none" strike="noStrike" cap="none" baseline="-25000">
                <a:solidFill>
                  <a:srgbClr val="000000"/>
                </a:solidFill>
                <a:latin typeface="Arial"/>
                <a:ea typeface="Arial"/>
                <a:cs typeface="Arial"/>
                <a:sym typeface="Arial"/>
              </a:rPr>
              <a:t>j</a:t>
            </a:r>
            <a:r>
              <a:rPr lang="en-US" sz="2600" b="0" i="0" u="none" strike="noStrike" cap="none">
                <a:solidFill>
                  <a:srgbClr val="000000"/>
                </a:solidFill>
                <a:latin typeface="Arial"/>
                <a:ea typeface="Arial"/>
                <a:cs typeface="Arial"/>
                <a:sym typeface="Arial"/>
              </a:rPr>
              <a:t> for some R</a:t>
            </a:r>
            <a:r>
              <a:rPr lang="en-US" sz="2600" b="0" i="0" u="none" strike="noStrike" cap="none" baseline="-25000">
                <a:solidFill>
                  <a:srgbClr val="000000"/>
                </a:solidFill>
                <a:latin typeface="Arial"/>
                <a:ea typeface="Arial"/>
                <a:cs typeface="Arial"/>
                <a:sym typeface="Arial"/>
              </a:rPr>
              <a:t>q</a:t>
            </a:r>
            <a:endParaRPr/>
          </a:p>
          <a:p>
            <a:pPr marL="336550" marR="0" lvl="0" indent="-336550" algn="l" rtl="0">
              <a:lnSpc>
                <a:spcPct val="8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Periodically invoke an algorithm that searches for a cycle in the WFG</a:t>
            </a:r>
            <a:endParaRPr/>
          </a:p>
          <a:p>
            <a:pPr marL="736600" marR="0" lvl="1" indent="-279400" algn="l" rtl="0">
              <a:lnSpc>
                <a:spcPct val="8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If there is a cycle, there exists a deadlock.</a:t>
            </a:r>
            <a:endParaRPr/>
          </a:p>
          <a:p>
            <a:pPr marL="736600" marR="0" lvl="1" indent="-279400" algn="l" rtl="0">
              <a:lnSpc>
                <a:spcPct val="8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O(n^2) operations</a:t>
            </a:r>
            <a:endParaRPr/>
          </a:p>
          <a:p>
            <a:pPr marL="0" marR="0" lvl="0" indent="0" algn="l" rtl="0">
              <a:lnSpc>
                <a:spcPct val="100000"/>
              </a:lnSpc>
              <a:spcBef>
                <a:spcPts val="0"/>
              </a:spcBef>
              <a:spcAft>
                <a:spcPts val="0"/>
              </a:spcAft>
              <a:buNone/>
            </a:pP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0"/>
        <p:cNvGrpSpPr/>
        <p:nvPr/>
      </p:nvGrpSpPr>
      <p:grpSpPr>
        <a:xfrm>
          <a:off x="0" y="0"/>
          <a:ext cx="0" cy="0"/>
          <a:chOff x="0" y="0"/>
          <a:chExt cx="0" cy="0"/>
        </a:xfrm>
      </p:grpSpPr>
      <p:sp>
        <p:nvSpPr>
          <p:cNvPr id="1451" name="Google Shape;1451;p160"/>
          <p:cNvSpPr txBox="1"/>
          <p:nvPr/>
        </p:nvSpPr>
        <p:spPr>
          <a:xfrm>
            <a:off x="457200" y="304800"/>
            <a:ext cx="8207375" cy="5381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1" i="0" u="none">
                <a:solidFill>
                  <a:srgbClr val="006633"/>
                </a:solidFill>
                <a:latin typeface="Arial"/>
                <a:ea typeface="Arial"/>
                <a:cs typeface="Arial"/>
                <a:sym typeface="Arial"/>
              </a:rPr>
              <a:t>Resource-Allocation Graph and Wait-for Graph</a:t>
            </a:r>
            <a:endParaRPr/>
          </a:p>
        </p:txBody>
      </p:sp>
      <p:pic>
        <p:nvPicPr>
          <p:cNvPr id="1452" name="Google Shape;1452;p160"/>
          <p:cNvPicPr preferRelativeResize="0"/>
          <p:nvPr/>
        </p:nvPicPr>
        <p:blipFill rotWithShape="1">
          <a:blip r:embed="rId3">
            <a:alphaModFix/>
          </a:blip>
          <a:srcRect/>
          <a:stretch/>
        </p:blipFill>
        <p:spPr>
          <a:xfrm>
            <a:off x="914400" y="2362200"/>
            <a:ext cx="7175500" cy="3743325"/>
          </a:xfrm>
          <a:prstGeom prst="rect">
            <a:avLst/>
          </a:prstGeom>
          <a:noFill/>
          <a:ln>
            <a:noFill/>
          </a:ln>
        </p:spPr>
      </p:pic>
      <p:pic>
        <p:nvPicPr>
          <p:cNvPr id="1453" name="Google Shape;1453;p160"/>
          <p:cNvPicPr preferRelativeResize="0"/>
          <p:nvPr/>
        </p:nvPicPr>
        <p:blipFill rotWithShape="1">
          <a:blip r:embed="rId4">
            <a:alphaModFix/>
          </a:blip>
          <a:srcRect/>
          <a:stretch/>
        </p:blipFill>
        <p:spPr>
          <a:xfrm>
            <a:off x="365125" y="1143000"/>
            <a:ext cx="8397875" cy="957262"/>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9"/>
        <p:cNvGrpSpPr/>
        <p:nvPr/>
      </p:nvGrpSpPr>
      <p:grpSpPr>
        <a:xfrm>
          <a:off x="0" y="0"/>
          <a:ext cx="0" cy="0"/>
          <a:chOff x="0" y="0"/>
          <a:chExt cx="0" cy="0"/>
        </a:xfrm>
      </p:grpSpPr>
      <p:sp>
        <p:nvSpPr>
          <p:cNvPr id="1460" name="Google Shape;1460;p161"/>
          <p:cNvSpPr txBox="1"/>
          <p:nvPr/>
        </p:nvSpPr>
        <p:spPr>
          <a:xfrm>
            <a:off x="623887" y="409575"/>
            <a:ext cx="7986712" cy="457200"/>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 and Wait-for Graph</a:t>
            </a:r>
            <a:endParaRPr/>
          </a:p>
        </p:txBody>
      </p:sp>
      <p:sp>
        <p:nvSpPr>
          <p:cNvPr id="1461" name="Google Shape;1461;p161"/>
          <p:cNvSpPr txBox="1"/>
          <p:nvPr/>
        </p:nvSpPr>
        <p:spPr>
          <a:xfrm>
            <a:off x="838200" y="5791200"/>
            <a:ext cx="2917825" cy="3683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Resource-Allocation Graph</a:t>
            </a:r>
            <a:endParaRPr/>
          </a:p>
        </p:txBody>
      </p:sp>
      <p:sp>
        <p:nvSpPr>
          <p:cNvPr id="1462" name="Google Shape;1462;p161"/>
          <p:cNvSpPr txBox="1"/>
          <p:nvPr/>
        </p:nvSpPr>
        <p:spPr>
          <a:xfrm>
            <a:off x="4953000" y="5715000"/>
            <a:ext cx="3132137" cy="3683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Corresponding wait-for graph</a:t>
            </a:r>
            <a:endParaRPr/>
          </a:p>
        </p:txBody>
      </p:sp>
      <p:pic>
        <p:nvPicPr>
          <p:cNvPr id="1463" name="Google Shape;1463;p161"/>
          <p:cNvPicPr preferRelativeResize="0"/>
          <p:nvPr/>
        </p:nvPicPr>
        <p:blipFill rotWithShape="1">
          <a:blip r:embed="rId3">
            <a:alphaModFix/>
          </a:blip>
          <a:srcRect/>
          <a:stretch/>
        </p:blipFill>
        <p:spPr>
          <a:xfrm>
            <a:off x="685800" y="1038225"/>
            <a:ext cx="3562350" cy="4524375"/>
          </a:xfrm>
          <a:prstGeom prst="rect">
            <a:avLst/>
          </a:prstGeom>
          <a:noFill/>
          <a:ln>
            <a:noFill/>
          </a:ln>
        </p:spPr>
      </p:pic>
      <p:pic>
        <p:nvPicPr>
          <p:cNvPr id="1464" name="Google Shape;1464;p161"/>
          <p:cNvPicPr preferRelativeResize="0"/>
          <p:nvPr/>
        </p:nvPicPr>
        <p:blipFill rotWithShape="1">
          <a:blip r:embed="rId4">
            <a:alphaModFix/>
          </a:blip>
          <a:srcRect/>
          <a:stretch/>
        </p:blipFill>
        <p:spPr>
          <a:xfrm>
            <a:off x="5410200" y="2057400"/>
            <a:ext cx="2933700" cy="311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3"/>
                                        </p:tgtEl>
                                        <p:attrNameLst>
                                          <p:attrName>style.visibility</p:attrName>
                                        </p:attrNameLst>
                                      </p:cBhvr>
                                      <p:to>
                                        <p:strVal val="visible"/>
                                      </p:to>
                                    </p:set>
                                    <p:anim calcmode="lin" valueType="num">
                                      <p:cBhvr additive="base">
                                        <p:cTn id="7" dur="2000"/>
                                        <p:tgtEl>
                                          <p:spTgt spid="14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 calcmode="lin" valueType="num">
                                      <p:cBhvr additive="base">
                                        <p:cTn id="12" dur="5000"/>
                                        <p:tgtEl>
                                          <p:spTgt spid="1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9"/>
        <p:cNvGrpSpPr/>
        <p:nvPr/>
      </p:nvGrpSpPr>
      <p:grpSpPr>
        <a:xfrm>
          <a:off x="0" y="0"/>
          <a:ext cx="0" cy="0"/>
          <a:chOff x="0" y="0"/>
          <a:chExt cx="0" cy="0"/>
        </a:xfrm>
      </p:grpSpPr>
      <p:sp>
        <p:nvSpPr>
          <p:cNvPr id="1470" name="Google Shape;1470;p16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Case 2: Several instances of each resource type</a:t>
            </a:r>
            <a:endParaRPr/>
          </a:p>
        </p:txBody>
      </p:sp>
      <p:sp>
        <p:nvSpPr>
          <p:cNvPr id="1471" name="Google Shape;1471;p162"/>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90000"/>
              </a:lnSpc>
              <a:spcBef>
                <a:spcPts val="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WFG is no longer applicable for this case</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Why?</a:t>
            </a:r>
            <a:endParaRPr/>
          </a:p>
          <a:p>
            <a:pPr marL="336550" marR="0" lvl="0" indent="-336550" algn="just" rtl="0">
              <a:lnSpc>
                <a:spcPct val="9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Detection algorithm</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Uses several time varying data structures similar to those of Banker’s</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Available (m), Allocation (nXm), Request(nXm)</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Same definition of &lt;= notation</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Same definition of Allocation</a:t>
            </a:r>
            <a:r>
              <a:rPr lang="en-US" sz="2600" b="0" i="0" u="none" strike="noStrike" cap="none" baseline="-25000">
                <a:solidFill>
                  <a:srgbClr val="000000"/>
                </a:solidFill>
                <a:latin typeface="Arial"/>
                <a:ea typeface="Arial"/>
                <a:cs typeface="Arial"/>
                <a:sym typeface="Arial"/>
              </a:rPr>
              <a:t>i</a:t>
            </a:r>
            <a:r>
              <a:rPr lang="en-US" sz="2600" b="0" i="0" u="none" strike="noStrike" cap="none">
                <a:solidFill>
                  <a:srgbClr val="000000"/>
                </a:solidFill>
                <a:latin typeface="Arial"/>
                <a:ea typeface="Arial"/>
                <a:cs typeface="Arial"/>
                <a:sym typeface="Arial"/>
              </a:rPr>
              <a:t> and Request</a:t>
            </a:r>
            <a:r>
              <a:rPr lang="en-US" sz="2600" b="0" i="0" u="none" strike="noStrike" cap="none" baseline="-25000">
                <a:solidFill>
                  <a:srgbClr val="000000"/>
                </a:solidFill>
                <a:latin typeface="Arial"/>
                <a:ea typeface="Arial"/>
                <a:cs typeface="Arial"/>
                <a:sym typeface="Arial"/>
              </a:rPr>
              <a:t>i</a:t>
            </a:r>
            <a:endParaRPr/>
          </a:p>
          <a:p>
            <a:pPr marL="336550" marR="0" lvl="0" indent="-336550" algn="just" rtl="0">
              <a:lnSpc>
                <a:spcPct val="9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Crux of the algorithm</a:t>
            </a:r>
            <a:endParaRPr/>
          </a:p>
          <a:p>
            <a:pPr marL="736600" marR="0" lvl="1" indent="-279400" algn="just" rtl="0">
              <a:lnSpc>
                <a:spcPct val="9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Simply investigates every possible allocation sequence for the processes that remain to be completed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5"/>
        <p:cNvGrpSpPr/>
        <p:nvPr/>
      </p:nvGrpSpPr>
      <p:grpSpPr>
        <a:xfrm>
          <a:off x="0" y="0"/>
          <a:ext cx="0" cy="0"/>
          <a:chOff x="0" y="0"/>
          <a:chExt cx="0" cy="0"/>
        </a:xfrm>
      </p:grpSpPr>
      <p:pic>
        <p:nvPicPr>
          <p:cNvPr id="1476" name="Google Shape;1476;p163"/>
          <p:cNvPicPr preferRelativeResize="0"/>
          <p:nvPr/>
        </p:nvPicPr>
        <p:blipFill rotWithShape="1">
          <a:blip r:embed="rId3">
            <a:alphaModFix/>
          </a:blip>
          <a:srcRect/>
          <a:stretch/>
        </p:blipFill>
        <p:spPr>
          <a:xfrm>
            <a:off x="533400" y="1143000"/>
            <a:ext cx="8328025" cy="5486400"/>
          </a:xfrm>
          <a:prstGeom prst="rect">
            <a:avLst/>
          </a:prstGeom>
          <a:noFill/>
          <a:ln>
            <a:noFill/>
          </a:ln>
        </p:spPr>
      </p:pic>
      <p:sp>
        <p:nvSpPr>
          <p:cNvPr id="1477" name="Google Shape;1477;p163"/>
          <p:cNvSpPr txBox="1"/>
          <p:nvPr/>
        </p:nvSpPr>
        <p:spPr>
          <a:xfrm>
            <a:off x="457200" y="304800"/>
            <a:ext cx="8204200"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Case 2: Several instances of each resource type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2"/>
        <p:cNvGrpSpPr/>
        <p:nvPr/>
      </p:nvGrpSpPr>
      <p:grpSpPr>
        <a:xfrm>
          <a:off x="0" y="0"/>
          <a:ext cx="0" cy="0"/>
          <a:chOff x="0" y="0"/>
          <a:chExt cx="0" cy="0"/>
        </a:xfrm>
      </p:grpSpPr>
      <p:sp>
        <p:nvSpPr>
          <p:cNvPr id="1483" name="Google Shape;1483;p164"/>
          <p:cNvSpPr txBox="1"/>
          <p:nvPr/>
        </p:nvSpPr>
        <p:spPr>
          <a:xfrm>
            <a:off x="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Deadlock Detection Algorithm</a:t>
            </a:r>
            <a:endParaRPr/>
          </a:p>
        </p:txBody>
      </p:sp>
      <p:sp>
        <p:nvSpPr>
          <p:cNvPr id="1484" name="Google Shape;1484;p164"/>
          <p:cNvSpPr txBox="1"/>
          <p:nvPr/>
        </p:nvSpPr>
        <p:spPr>
          <a:xfrm>
            <a:off x="5943600" y="304800"/>
            <a:ext cx="3473450" cy="64293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1" i="1" u="none">
                <a:solidFill>
                  <a:srgbClr val="000000"/>
                </a:solidFill>
                <a:latin typeface="Times New Roman"/>
                <a:ea typeface="Times New Roman"/>
                <a:cs typeface="Times New Roman"/>
                <a:sym typeface="Times New Roman"/>
              </a:rPr>
              <a:t>Requires m * n</a:t>
            </a:r>
            <a:r>
              <a:rPr lang="en-US" sz="1800" b="1" i="1" u="none" baseline="30000">
                <a:solidFill>
                  <a:srgbClr val="000000"/>
                </a:solidFill>
                <a:latin typeface="Times New Roman"/>
                <a:ea typeface="Times New Roman"/>
                <a:cs typeface="Times New Roman"/>
                <a:sym typeface="Times New Roman"/>
              </a:rPr>
              <a:t>2</a:t>
            </a:r>
            <a:r>
              <a:rPr lang="en-US" sz="1800" b="1" i="1" u="none">
                <a:solidFill>
                  <a:srgbClr val="000000"/>
                </a:solidFill>
                <a:latin typeface="Times New Roman"/>
                <a:ea typeface="Times New Roman"/>
                <a:cs typeface="Times New Roman"/>
                <a:sym typeface="Times New Roman"/>
              </a:rPr>
              <a:t> operation to detect a deadlock</a:t>
            </a:r>
            <a:endParaRPr/>
          </a:p>
        </p:txBody>
      </p:sp>
      <p:pic>
        <p:nvPicPr>
          <p:cNvPr id="1485" name="Google Shape;1485;p164"/>
          <p:cNvPicPr preferRelativeResize="0"/>
          <p:nvPr/>
        </p:nvPicPr>
        <p:blipFill rotWithShape="1">
          <a:blip r:embed="rId3">
            <a:alphaModFix/>
          </a:blip>
          <a:srcRect/>
          <a:stretch/>
        </p:blipFill>
        <p:spPr>
          <a:xfrm>
            <a:off x="0" y="838200"/>
            <a:ext cx="8839200" cy="56356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0"/>
        <p:cNvGrpSpPr/>
        <p:nvPr/>
      </p:nvGrpSpPr>
      <p:grpSpPr>
        <a:xfrm>
          <a:off x="0" y="0"/>
          <a:ext cx="0" cy="0"/>
          <a:chOff x="0" y="0"/>
          <a:chExt cx="0" cy="0"/>
        </a:xfrm>
      </p:grpSpPr>
      <p:sp>
        <p:nvSpPr>
          <p:cNvPr id="1491" name="Google Shape;1491;p16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Contrast with Banker’s Algorithm</a:t>
            </a:r>
            <a:endParaRPr/>
          </a:p>
        </p:txBody>
      </p:sp>
      <p:pic>
        <p:nvPicPr>
          <p:cNvPr id="1492" name="Google Shape;1492;p165"/>
          <p:cNvPicPr preferRelativeResize="0"/>
          <p:nvPr/>
        </p:nvPicPr>
        <p:blipFill rotWithShape="1">
          <a:blip r:embed="rId3">
            <a:alphaModFix/>
          </a:blip>
          <a:srcRect/>
          <a:stretch/>
        </p:blipFill>
        <p:spPr>
          <a:xfrm>
            <a:off x="330200" y="1066800"/>
            <a:ext cx="8509000" cy="5562600"/>
          </a:xfrm>
          <a:prstGeom prst="rect">
            <a:avLst/>
          </a:prstGeom>
          <a:noFill/>
          <a:ln>
            <a:noFill/>
          </a:ln>
        </p:spPr>
      </p:pic>
      <p:sp>
        <p:nvSpPr>
          <p:cNvPr id="1493" name="Google Shape;1493;p165"/>
          <p:cNvSpPr/>
          <p:nvPr/>
        </p:nvSpPr>
        <p:spPr>
          <a:xfrm>
            <a:off x="685800" y="1752600"/>
            <a:ext cx="2895600" cy="381000"/>
          </a:xfrm>
          <a:prstGeom prst="roundRect">
            <a:avLst>
              <a:gd name="adj" fmla="val 3600"/>
            </a:avLst>
          </a:prstGeom>
          <a:solidFill>
            <a:srgbClr val="00CC99">
              <a:alpha val="21960"/>
            </a:srgbClr>
          </a:solidFill>
          <a:ln w="25550" cap="sq"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94" name="Google Shape;1494;p165"/>
          <p:cNvSpPr/>
          <p:nvPr/>
        </p:nvSpPr>
        <p:spPr>
          <a:xfrm>
            <a:off x="1219200" y="3505200"/>
            <a:ext cx="2133600" cy="381000"/>
          </a:xfrm>
          <a:prstGeom prst="roundRect">
            <a:avLst>
              <a:gd name="adj" fmla="val 3600"/>
            </a:avLst>
          </a:prstGeom>
          <a:solidFill>
            <a:srgbClr val="00CC99">
              <a:alpha val="21960"/>
            </a:srgbClr>
          </a:solidFill>
          <a:ln w="25550" cap="sq"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1495" name="Google Shape;1495;p165"/>
          <p:cNvSpPr/>
          <p:nvPr/>
        </p:nvSpPr>
        <p:spPr>
          <a:xfrm>
            <a:off x="5105400" y="5791200"/>
            <a:ext cx="3657600" cy="381000"/>
          </a:xfrm>
          <a:prstGeom prst="roundRect">
            <a:avLst>
              <a:gd name="adj" fmla="val 3600"/>
            </a:avLst>
          </a:prstGeom>
          <a:solidFill>
            <a:srgbClr val="00CC99">
              <a:alpha val="21960"/>
            </a:srgbClr>
          </a:solidFill>
          <a:ln w="25550" cap="sq"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0"/>
        <p:cNvGrpSpPr/>
        <p:nvPr/>
      </p:nvGrpSpPr>
      <p:grpSpPr>
        <a:xfrm>
          <a:off x="0" y="0"/>
          <a:ext cx="0" cy="0"/>
          <a:chOff x="0" y="0"/>
          <a:chExt cx="0" cy="0"/>
        </a:xfrm>
      </p:grpSpPr>
      <p:sp>
        <p:nvSpPr>
          <p:cNvPr id="1501" name="Google Shape;1501;p16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1502" name="Google Shape;1502;p166"/>
          <p:cNvSpPr txBox="1"/>
          <p:nvPr/>
        </p:nvSpPr>
        <p:spPr>
          <a:xfrm>
            <a:off x="457200" y="914400"/>
            <a:ext cx="8204200" cy="245586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5 processes P0  through P4</a:t>
            </a:r>
            <a:endParaRPr/>
          </a:p>
          <a:p>
            <a:pPr marL="336550" marR="0" lvl="0" indent="-336550" algn="l" rtl="0">
              <a:lnSpc>
                <a:spcPct val="100000"/>
              </a:lnSpc>
              <a:spcBef>
                <a:spcPts val="40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3 resource types:  A (7 instances),  B (2 instances), and C (6 instances)</a:t>
            </a:r>
            <a:endParaRPr/>
          </a:p>
          <a:p>
            <a:pPr marL="336550" marR="0" lvl="0" indent="-336550" algn="l" rtl="0">
              <a:lnSpc>
                <a:spcPct val="100000"/>
              </a:lnSpc>
              <a:spcBef>
                <a:spcPts val="40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Snapshot of system at t</a:t>
            </a:r>
            <a:r>
              <a:rPr lang="en-US" sz="2800" b="0" i="0" u="none" baseline="-25000">
                <a:solidFill>
                  <a:srgbClr val="000000"/>
                </a:solidFill>
                <a:latin typeface="Arial"/>
                <a:ea typeface="Arial"/>
                <a:cs typeface="Arial"/>
                <a:sym typeface="Arial"/>
              </a:rPr>
              <a:t>0</a:t>
            </a:r>
            <a:r>
              <a:rPr lang="en-US" sz="2800" b="0" i="0" u="none">
                <a:solidFill>
                  <a:srgbClr val="000000"/>
                </a:solidFill>
                <a:latin typeface="Arial"/>
                <a:ea typeface="Arial"/>
                <a:cs typeface="Arial"/>
                <a:sym typeface="Arial"/>
              </a:rPr>
              <a:t> : is there a deadlock?</a:t>
            </a:r>
            <a:endParaRPr/>
          </a:p>
          <a:p>
            <a:pPr marL="0" marR="0" lvl="0" indent="0" algn="l" rtl="0">
              <a:lnSpc>
                <a:spcPct val="100000"/>
              </a:lnSpc>
              <a:spcBef>
                <a:spcPts val="0"/>
              </a:spcBef>
              <a:spcAft>
                <a:spcPts val="0"/>
              </a:spcAft>
              <a:buNone/>
            </a:pPr>
            <a:endParaRPr sz="2800" b="0" i="0" u="none">
              <a:solidFill>
                <a:srgbClr val="000000"/>
              </a:solidFill>
              <a:latin typeface="Arial"/>
              <a:ea typeface="Arial"/>
              <a:cs typeface="Arial"/>
              <a:sym typeface="Arial"/>
            </a:endParaRPr>
          </a:p>
        </p:txBody>
      </p:sp>
      <p:graphicFrame>
        <p:nvGraphicFramePr>
          <p:cNvPr id="1503" name="Google Shape;1503;p166"/>
          <p:cNvGraphicFramePr/>
          <p:nvPr/>
        </p:nvGraphicFramePr>
        <p:xfrm>
          <a:off x="1143000" y="3048000"/>
          <a:ext cx="3000000" cy="3000000"/>
        </p:xfrm>
        <a:graphic>
          <a:graphicData uri="http://schemas.openxmlformats.org/drawingml/2006/table">
            <a:tbl>
              <a:tblPr>
                <a:noFill/>
                <a:tableStyleId>{A3B0B584-13E7-4C6F-B816-2B401668CB7D}</a:tableStyleId>
              </a:tblPr>
              <a:tblGrid>
                <a:gridCol w="685800"/>
                <a:gridCol w="685800"/>
                <a:gridCol w="685800"/>
                <a:gridCol w="688975"/>
                <a:gridCol w="685800"/>
                <a:gridCol w="685800"/>
                <a:gridCol w="685800"/>
              </a:tblGrid>
              <a:tr h="6524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04" name="Google Shape;1504;p166"/>
          <p:cNvGraphicFramePr/>
          <p:nvPr/>
        </p:nvGraphicFramePr>
        <p:xfrm>
          <a:off x="6400800" y="3565525"/>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Available</a:t>
                      </a:r>
                      <a:endParaRPr/>
                    </a:p>
                  </a:txBody>
                  <a:tcPr marL="90000" marR="90000" marT="21297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297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9"/>
        <p:cNvGrpSpPr/>
        <p:nvPr/>
      </p:nvGrpSpPr>
      <p:grpSpPr>
        <a:xfrm>
          <a:off x="0" y="0"/>
          <a:ext cx="0" cy="0"/>
          <a:chOff x="0" y="0"/>
          <a:chExt cx="0" cy="0"/>
        </a:xfrm>
      </p:grpSpPr>
      <p:sp>
        <p:nvSpPr>
          <p:cNvPr id="1510" name="Google Shape;1510;p16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11" name="Google Shape;1511;p167"/>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12" name="Google Shape;1512;p167"/>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
        <p:nvSpPr>
          <p:cNvPr id="1513" name="Google Shape;1513;p167"/>
          <p:cNvSpPr txBox="1"/>
          <p:nvPr/>
        </p:nvSpPr>
        <p:spPr>
          <a:xfrm>
            <a:off x="1447800" y="5715000"/>
            <a:ext cx="6477000" cy="3984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Please note that all are initially ‘F’ here by coincidence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24"/>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16</a:t>
            </a:fld>
            <a:endParaRPr/>
          </a:p>
        </p:txBody>
      </p:sp>
      <p:sp>
        <p:nvSpPr>
          <p:cNvPr id="201" name="Google Shape;201;p24"/>
          <p:cNvSpPr txBox="1"/>
          <p:nvPr/>
        </p:nvSpPr>
        <p:spPr>
          <a:xfrm>
            <a:off x="457200" y="304800"/>
            <a:ext cx="8229600" cy="560387"/>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Short-Term Scheduling: (CPU Scheduler) </a:t>
            </a:r>
            <a:endParaRPr/>
          </a:p>
        </p:txBody>
      </p:sp>
      <p:sp>
        <p:nvSpPr>
          <p:cNvPr id="202" name="Google Shape;202;p24"/>
          <p:cNvSpPr txBox="1"/>
          <p:nvPr/>
        </p:nvSpPr>
        <p:spPr>
          <a:xfrm>
            <a:off x="762000" y="914400"/>
            <a:ext cx="7886700" cy="5105400"/>
          </a:xfrm>
          <a:prstGeom prst="rect">
            <a:avLst/>
          </a:prstGeom>
          <a:noFill/>
          <a:ln>
            <a:noFill/>
          </a:ln>
        </p:spPr>
        <p:txBody>
          <a:bodyPr spcFirstLastPara="1" wrap="square" lIns="90350" tIns="44275" rIns="90350" bIns="44275"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Selects which process should be executed next and allocates CPU</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The short term scheduler is known as the </a:t>
            </a:r>
            <a:r>
              <a:rPr lang="en-US" sz="2000" b="0" i="0" u="none">
                <a:solidFill>
                  <a:srgbClr val="996600"/>
                </a:solidFill>
                <a:latin typeface="Arial"/>
                <a:ea typeface="Arial"/>
                <a:cs typeface="Arial"/>
                <a:sym typeface="Arial"/>
              </a:rPr>
              <a:t>dispatcher</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Executes most frequently</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Is invoked on a event that may lead to choose another process for execution:</a:t>
            </a:r>
            <a:endParaRPr/>
          </a:p>
          <a:p>
            <a:pPr marL="311150" marR="0" lvl="0" indent="-311150" algn="just" rtl="0">
              <a:lnSpc>
                <a:spcPct val="150000"/>
              </a:lnSpc>
              <a:spcBef>
                <a:spcPts val="400"/>
              </a:spcBef>
              <a:spcAft>
                <a:spcPts val="0"/>
              </a:spcAft>
              <a:buClr>
                <a:srgbClr val="FFFFFF"/>
              </a:buClr>
              <a:buSzPts val="2000"/>
              <a:buFont typeface="Times New Roman"/>
              <a:buNone/>
            </a:pPr>
            <a:r>
              <a:rPr lang="en-US" sz="2000" b="0" i="0" u="none">
                <a:solidFill>
                  <a:srgbClr val="FFFFFF"/>
                </a:solidFill>
                <a:latin typeface="Times New Roman"/>
                <a:ea typeface="Times New Roman"/>
                <a:cs typeface="Times New Roman"/>
                <a:sym typeface="Times New Roman"/>
              </a:rPr>
              <a:t>Examples:</a:t>
            </a:r>
            <a:endParaRPr/>
          </a:p>
          <a:p>
            <a:pPr marL="0" marR="0" lvl="0" indent="0" algn="l" rtl="0">
              <a:lnSpc>
                <a:spcPct val="100000"/>
              </a:lnSpc>
              <a:spcBef>
                <a:spcPts val="0"/>
              </a:spcBef>
              <a:spcAft>
                <a:spcPts val="0"/>
              </a:spcAft>
              <a:buNone/>
            </a:pPr>
            <a:endParaRPr sz="2000" b="0" i="0" u="none">
              <a:solidFill>
                <a:srgbClr val="FFFFFF"/>
              </a:solidFill>
              <a:latin typeface="Times New Roman"/>
              <a:ea typeface="Times New Roman"/>
              <a:cs typeface="Times New Roman"/>
              <a:sym typeface="Times New Roman"/>
            </a:endParaRPr>
          </a:p>
        </p:txBody>
      </p:sp>
      <p:pic>
        <p:nvPicPr>
          <p:cNvPr id="203" name="Google Shape;203;p24"/>
          <p:cNvPicPr preferRelativeResize="0"/>
          <p:nvPr/>
        </p:nvPicPr>
        <p:blipFill rotWithShape="1">
          <a:blip r:embed="rId3">
            <a:alphaModFix/>
          </a:blip>
          <a:srcRect/>
          <a:stretch/>
        </p:blipFill>
        <p:spPr>
          <a:xfrm>
            <a:off x="1773237" y="3932237"/>
            <a:ext cx="5749925" cy="1766887"/>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6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20" name="Google Shape;1520;p168"/>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21" name="Google Shape;1521;p168"/>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69"/>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28" name="Google Shape;1528;p169"/>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29" name="Google Shape;1529;p169"/>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70"/>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36" name="Google Shape;1536;p170"/>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37" name="Google Shape;1537;p170"/>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7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44" name="Google Shape;1544;p171"/>
          <p:cNvGraphicFramePr/>
          <p:nvPr/>
        </p:nvGraphicFramePr>
        <p:xfrm>
          <a:off x="304800" y="20732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45" name="Google Shape;1545;p171"/>
          <p:cNvGraphicFramePr/>
          <p:nvPr/>
        </p:nvGraphicFramePr>
        <p:xfrm>
          <a:off x="6400800" y="2651125"/>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7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52" name="Google Shape;1552;p172"/>
          <p:cNvGraphicFramePr/>
          <p:nvPr/>
        </p:nvGraphicFramePr>
        <p:xfrm>
          <a:off x="304800" y="1752600"/>
          <a:ext cx="3000000" cy="3000000"/>
        </p:xfrm>
        <a:graphic>
          <a:graphicData uri="http://schemas.openxmlformats.org/drawingml/2006/table">
            <a:tbl>
              <a:tblPr>
                <a:noFill/>
                <a:tableStyleId>{A3B0B584-13E7-4C6F-B816-2B401668CB7D}</a:tableStyleId>
              </a:tblPr>
              <a:tblGrid>
                <a:gridCol w="460375"/>
                <a:gridCol w="460375"/>
                <a:gridCol w="461950"/>
                <a:gridCol w="393700"/>
                <a:gridCol w="460375"/>
                <a:gridCol w="461950"/>
                <a:gridCol w="463550"/>
                <a:gridCol w="395275"/>
                <a:gridCol w="393700"/>
                <a:gridCol w="460375"/>
                <a:gridCol w="461950"/>
                <a:gridCol w="460375"/>
                <a:gridCol w="460375"/>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53" name="Google Shape;1553;p172"/>
          <p:cNvGraphicFramePr/>
          <p:nvPr/>
        </p:nvGraphicFramePr>
        <p:xfrm>
          <a:off x="6400800" y="2133600"/>
          <a:ext cx="3000000" cy="3000000"/>
        </p:xfrm>
        <a:graphic>
          <a:graphicData uri="http://schemas.openxmlformats.org/drawingml/2006/table">
            <a:tbl>
              <a:tblPr>
                <a:noFill/>
                <a:tableStyleId>{A3B0B584-13E7-4C6F-B816-2B401668CB7D}</a:tableStyleId>
              </a:tblPr>
              <a:tblGrid>
                <a:gridCol w="787400"/>
                <a:gridCol w="790575"/>
                <a:gridCol w="787400"/>
              </a:tblGrid>
              <a:tr h="411150">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5</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111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7</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6</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
        <p:nvSpPr>
          <p:cNvPr id="1554" name="Google Shape;1554;p172"/>
          <p:cNvSpPr txBox="1"/>
          <p:nvPr/>
        </p:nvSpPr>
        <p:spPr>
          <a:xfrm>
            <a:off x="1447800" y="5562600"/>
            <a:ext cx="7086600" cy="5095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Thus, no deadlock: </a:t>
            </a:r>
            <a:r>
              <a:rPr lang="en-US" sz="2400" b="0" i="0" u="none">
                <a:solidFill>
                  <a:srgbClr val="000000"/>
                </a:solidFill>
                <a:latin typeface="Arial"/>
                <a:ea typeface="Arial"/>
                <a:cs typeface="Arial"/>
                <a:sym typeface="Arial"/>
              </a:rPr>
              <a:t>Sequence &lt;</a:t>
            </a:r>
            <a:r>
              <a:rPr lang="en-US" sz="2400" b="0" i="1" u="none">
                <a:solidFill>
                  <a:srgbClr val="000000"/>
                </a:solidFill>
                <a:latin typeface="Arial"/>
                <a:ea typeface="Arial"/>
                <a:cs typeface="Arial"/>
                <a:sym typeface="Arial"/>
              </a:rPr>
              <a:t>P</a:t>
            </a:r>
            <a:r>
              <a:rPr lang="en-US" sz="2400" b="0" i="0" u="none" baseline="-25000">
                <a:solidFill>
                  <a:srgbClr val="000000"/>
                </a:solidFill>
                <a:latin typeface="Arial"/>
                <a:ea typeface="Arial"/>
                <a:cs typeface="Arial"/>
                <a:sym typeface="Arial"/>
              </a:rPr>
              <a:t>0</a:t>
            </a:r>
            <a:r>
              <a:rPr lang="en-US" sz="2400" b="0" i="0" u="none">
                <a:solidFill>
                  <a:srgbClr val="000000"/>
                </a:solidFill>
                <a:latin typeface="Arial"/>
                <a:ea typeface="Arial"/>
                <a:cs typeface="Arial"/>
                <a:sym typeface="Arial"/>
              </a:rPr>
              <a:t>, </a:t>
            </a:r>
            <a:r>
              <a:rPr lang="en-US" sz="2400" b="0" i="1" u="none">
                <a:solidFill>
                  <a:srgbClr val="000000"/>
                </a:solidFill>
                <a:latin typeface="Arial"/>
                <a:ea typeface="Arial"/>
                <a:cs typeface="Arial"/>
                <a:sym typeface="Arial"/>
              </a:rPr>
              <a:t>P</a:t>
            </a:r>
            <a:r>
              <a:rPr lang="en-US" sz="2400" b="0" i="0" u="none" baseline="-25000">
                <a:solidFill>
                  <a:srgbClr val="000000"/>
                </a:solidFill>
                <a:latin typeface="Arial"/>
                <a:ea typeface="Arial"/>
                <a:cs typeface="Arial"/>
                <a:sym typeface="Arial"/>
              </a:rPr>
              <a:t>2</a:t>
            </a:r>
            <a:r>
              <a:rPr lang="en-US" sz="2400" b="0" i="0" u="none">
                <a:solidFill>
                  <a:srgbClr val="000000"/>
                </a:solidFill>
                <a:latin typeface="Arial"/>
                <a:ea typeface="Arial"/>
                <a:cs typeface="Arial"/>
                <a:sym typeface="Arial"/>
              </a:rPr>
              <a:t>, </a:t>
            </a:r>
            <a:r>
              <a:rPr lang="en-US" sz="2400" b="0" i="1" u="none">
                <a:solidFill>
                  <a:srgbClr val="000000"/>
                </a:solidFill>
                <a:latin typeface="Arial"/>
                <a:ea typeface="Arial"/>
                <a:cs typeface="Arial"/>
                <a:sym typeface="Arial"/>
              </a:rPr>
              <a:t>P</a:t>
            </a:r>
            <a:r>
              <a:rPr lang="en-US" sz="2400" b="0" i="0" u="none" baseline="-25000">
                <a:solidFill>
                  <a:srgbClr val="000000"/>
                </a:solidFill>
                <a:latin typeface="Arial"/>
                <a:ea typeface="Arial"/>
                <a:cs typeface="Arial"/>
                <a:sym typeface="Arial"/>
              </a:rPr>
              <a:t>3</a:t>
            </a:r>
            <a:r>
              <a:rPr lang="en-US" sz="2400" b="0" i="0" u="none">
                <a:solidFill>
                  <a:srgbClr val="000000"/>
                </a:solidFill>
                <a:latin typeface="Arial"/>
                <a:ea typeface="Arial"/>
                <a:cs typeface="Arial"/>
                <a:sym typeface="Arial"/>
              </a:rPr>
              <a:t>, </a:t>
            </a:r>
            <a:r>
              <a:rPr lang="en-US" sz="2400" b="0" i="1" u="none">
                <a:solidFill>
                  <a:srgbClr val="000000"/>
                </a:solidFill>
                <a:latin typeface="Arial"/>
                <a:ea typeface="Arial"/>
                <a:cs typeface="Arial"/>
                <a:sym typeface="Arial"/>
              </a:rPr>
              <a:t>P</a:t>
            </a:r>
            <a:r>
              <a:rPr lang="en-US" sz="2400" b="0" i="0" u="none" baseline="-25000">
                <a:solidFill>
                  <a:srgbClr val="000000"/>
                </a:solidFill>
                <a:latin typeface="Arial"/>
                <a:ea typeface="Arial"/>
                <a:cs typeface="Arial"/>
                <a:sym typeface="Arial"/>
              </a:rPr>
              <a:t>1</a:t>
            </a:r>
            <a:r>
              <a:rPr lang="en-US" sz="2400" b="0" i="0" u="none">
                <a:solidFill>
                  <a:srgbClr val="000000"/>
                </a:solidFill>
                <a:latin typeface="Arial"/>
                <a:ea typeface="Arial"/>
                <a:cs typeface="Arial"/>
                <a:sym typeface="Arial"/>
              </a:rPr>
              <a:t>, </a:t>
            </a:r>
            <a:r>
              <a:rPr lang="en-US" sz="2400" b="0" i="1" u="none">
                <a:solidFill>
                  <a:srgbClr val="000000"/>
                </a:solidFill>
                <a:latin typeface="Arial"/>
                <a:ea typeface="Arial"/>
                <a:cs typeface="Arial"/>
                <a:sym typeface="Arial"/>
              </a:rPr>
              <a:t>P</a:t>
            </a:r>
            <a:r>
              <a:rPr lang="en-US" sz="2400" b="0" i="0" u="none" baseline="-25000">
                <a:solidFill>
                  <a:srgbClr val="000000"/>
                </a:solidFill>
                <a:latin typeface="Arial"/>
                <a:ea typeface="Arial"/>
                <a:cs typeface="Arial"/>
                <a:sym typeface="Arial"/>
              </a:rPr>
              <a:t>4</a:t>
            </a:r>
            <a:r>
              <a:rPr lang="en-US" sz="2400" b="0" i="0" u="none">
                <a:solidFill>
                  <a:srgbClr val="000000"/>
                </a:solidFill>
                <a:latin typeface="Arial"/>
                <a:ea typeface="Arial"/>
                <a:cs typeface="Arial"/>
                <a:sym typeface="Arial"/>
              </a:rPr>
              <a:t>&gt;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9"/>
        <p:cNvGrpSpPr/>
        <p:nvPr/>
      </p:nvGrpSpPr>
      <p:grpSpPr>
        <a:xfrm>
          <a:off x="0" y="0"/>
          <a:ext cx="0" cy="0"/>
          <a:chOff x="0" y="0"/>
          <a:chExt cx="0" cy="0"/>
        </a:xfrm>
      </p:grpSpPr>
      <p:sp>
        <p:nvSpPr>
          <p:cNvPr id="1560" name="Google Shape;1560;p173"/>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P2 now makes an additional request for 1 C</a:t>
            </a:r>
            <a:endParaRPr/>
          </a:p>
        </p:txBody>
      </p:sp>
      <p:sp>
        <p:nvSpPr>
          <p:cNvPr id="1561" name="Google Shape;1561;p173"/>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Request matrix is modified. Is there deadlock now?</a:t>
            </a:r>
            <a:endParaRPr/>
          </a:p>
          <a:p>
            <a:pPr marL="0" marR="0" lvl="0" indent="0" algn="l" rtl="0">
              <a:lnSpc>
                <a:spcPct val="100000"/>
              </a:lnSpc>
              <a:spcBef>
                <a:spcPts val="0"/>
              </a:spcBef>
              <a:spcAft>
                <a:spcPts val="0"/>
              </a:spcAft>
              <a:buNone/>
            </a:pPr>
            <a:endParaRPr sz="2800" b="0" i="0" u="none">
              <a:solidFill>
                <a:srgbClr val="000000"/>
              </a:solidFill>
              <a:latin typeface="Arial"/>
              <a:ea typeface="Arial"/>
              <a:cs typeface="Arial"/>
              <a:sym typeface="Arial"/>
            </a:endParaRPr>
          </a:p>
        </p:txBody>
      </p:sp>
      <p:graphicFrame>
        <p:nvGraphicFramePr>
          <p:cNvPr id="1562" name="Google Shape;1562;p173"/>
          <p:cNvGraphicFramePr/>
          <p:nvPr/>
        </p:nvGraphicFramePr>
        <p:xfrm>
          <a:off x="304800" y="2378075"/>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63" name="Google Shape;1563;p173"/>
          <p:cNvGraphicFramePr/>
          <p:nvPr/>
        </p:nvGraphicFramePr>
        <p:xfrm>
          <a:off x="6400800" y="2955925"/>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8"/>
        <p:cNvGrpSpPr/>
        <p:nvPr/>
      </p:nvGrpSpPr>
      <p:grpSpPr>
        <a:xfrm>
          <a:off x="0" y="0"/>
          <a:ext cx="0" cy="0"/>
          <a:chOff x="0" y="0"/>
          <a:chExt cx="0" cy="0"/>
        </a:xfrm>
      </p:grpSpPr>
      <p:sp>
        <p:nvSpPr>
          <p:cNvPr id="1569" name="Google Shape;1569;p17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70" name="Google Shape;1570;p174"/>
          <p:cNvGraphicFramePr/>
          <p:nvPr/>
        </p:nvGraphicFramePr>
        <p:xfrm>
          <a:off x="304800" y="2133600"/>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P</a:t>
                      </a:r>
                      <a:r>
                        <a:rPr lang="en-US" sz="1800" b="1"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71" name="Google Shape;1571;p174"/>
          <p:cNvGraphicFramePr/>
          <p:nvPr/>
        </p:nvGraphicFramePr>
        <p:xfrm>
          <a:off x="6400800" y="2667000"/>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6"/>
        <p:cNvGrpSpPr/>
        <p:nvPr/>
      </p:nvGrpSpPr>
      <p:grpSpPr>
        <a:xfrm>
          <a:off x="0" y="0"/>
          <a:ext cx="0" cy="0"/>
          <a:chOff x="0" y="0"/>
          <a:chExt cx="0" cy="0"/>
        </a:xfrm>
      </p:grpSpPr>
      <p:sp>
        <p:nvSpPr>
          <p:cNvPr id="1577" name="Google Shape;1577;p17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Is there a deadlock?</a:t>
            </a:r>
            <a:endParaRPr/>
          </a:p>
        </p:txBody>
      </p:sp>
      <p:graphicFrame>
        <p:nvGraphicFramePr>
          <p:cNvPr id="1578" name="Google Shape;1578;p175"/>
          <p:cNvGraphicFramePr/>
          <p:nvPr/>
        </p:nvGraphicFramePr>
        <p:xfrm>
          <a:off x="304800" y="2133600"/>
          <a:ext cx="3000000" cy="3000000"/>
        </p:xfrm>
        <a:graphic>
          <a:graphicData uri="http://schemas.openxmlformats.org/drawingml/2006/table">
            <a:tbl>
              <a:tblPr>
                <a:noFill/>
                <a:tableStyleId>{A3B0B584-13E7-4C6F-B816-2B401668CB7D}</a:tableStyleId>
              </a:tblPr>
              <a:tblGrid>
                <a:gridCol w="500050"/>
                <a:gridCol w="501650"/>
                <a:gridCol w="500050"/>
                <a:gridCol w="428625"/>
                <a:gridCol w="500050"/>
                <a:gridCol w="504825"/>
                <a:gridCol w="500050"/>
                <a:gridCol w="428625"/>
                <a:gridCol w="428625"/>
                <a:gridCol w="500050"/>
                <a:gridCol w="501650"/>
                <a:gridCol w="500050"/>
              </a:tblGrid>
              <a:tr h="1135050">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Allocation</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Request</a:t>
                      </a:r>
                      <a:endParaRPr/>
                    </a:p>
                  </a:txBody>
                  <a:tcPr marL="90000" marR="90000" marT="213325" marB="46800">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Finish</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11150">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4925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P</a:t>
                      </a:r>
                      <a:r>
                        <a:rPr lang="en-US" sz="1800" b="0" i="0" u="none" baseline="-25000">
                          <a:solidFill>
                            <a:srgbClr val="000000"/>
                          </a:solidFill>
                          <a:latin typeface="Arial"/>
                          <a:ea typeface="Arial"/>
                          <a:cs typeface="Arial"/>
                          <a:sym typeface="Arial"/>
                        </a:rPr>
                        <a:t>4</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F</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graphicFrame>
        <p:nvGraphicFramePr>
          <p:cNvPr id="1579" name="Google Shape;1579;p175"/>
          <p:cNvGraphicFramePr/>
          <p:nvPr/>
        </p:nvGraphicFramePr>
        <p:xfrm>
          <a:off x="6400800" y="2667000"/>
          <a:ext cx="3000000" cy="3000000"/>
        </p:xfrm>
        <a:graphic>
          <a:graphicData uri="http://schemas.openxmlformats.org/drawingml/2006/table">
            <a:tbl>
              <a:tblPr>
                <a:noFill/>
                <a:tableStyleId>{A3B0B584-13E7-4C6F-B816-2B401668CB7D}</a:tableStyleId>
              </a:tblPr>
              <a:tblGrid>
                <a:gridCol w="787400"/>
                <a:gridCol w="790575"/>
                <a:gridCol w="787400"/>
              </a:tblGrid>
              <a:tr h="403225">
                <a:tc gridSpan="3">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Work</a:t>
                      </a:r>
                      <a:endParaRPr/>
                    </a:p>
                  </a:txBody>
                  <a:tcPr marL="90000" marR="90000" marT="213325" marB="46800">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hMerge="1">
                  <a:txBody>
                    <a:bodyPr/>
                    <a:lstStyle/>
                    <a:p>
                      <a:endParaRPr lang="en-US"/>
                    </a:p>
                  </a:txBody>
                  <a:tcPr/>
                </a:tc>
                <a:tc hMerge="1">
                  <a:txBody>
                    <a:bodyPr/>
                    <a:lstStyle/>
                    <a:p>
                      <a:endParaRPr lang="en-US"/>
                    </a:p>
                  </a:txBody>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9525" cap="flat" cmpd="sng">
                      <a:solidFill>
                        <a:srgbClr val="FFFFFF"/>
                      </a:solidFill>
                      <a:prstDash val="solid"/>
                      <a:round/>
                      <a:headEnd type="none" w="sm" len="sm"/>
                      <a:tailEnd type="none" w="sm" len="sm"/>
                    </a:lnB>
                    <a:solidFill>
                      <a:srgbClr val="CBECDE"/>
                    </a:solidFill>
                  </a:tcPr>
                </a:tc>
              </a:tr>
              <a:tr h="4032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52425">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bl>
          </a:graphicData>
        </a:graphic>
      </p:graphicFrame>
      <p:sp>
        <p:nvSpPr>
          <p:cNvPr id="1580" name="Google Shape;1580;p175"/>
          <p:cNvSpPr txBox="1"/>
          <p:nvPr/>
        </p:nvSpPr>
        <p:spPr>
          <a:xfrm>
            <a:off x="1905000" y="5772150"/>
            <a:ext cx="5486400" cy="3984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P1, P2, P3 and P4 are in a deadlock now!</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pic>
        <p:nvPicPr>
          <p:cNvPr id="1585" name="Google Shape;1585;p176"/>
          <p:cNvPicPr preferRelativeResize="0"/>
          <p:nvPr/>
        </p:nvPicPr>
        <p:blipFill rotWithShape="1">
          <a:blip r:embed="rId3">
            <a:alphaModFix/>
          </a:blip>
          <a:srcRect/>
          <a:stretch/>
        </p:blipFill>
        <p:spPr>
          <a:xfrm>
            <a:off x="-228600" y="1143000"/>
            <a:ext cx="8440737" cy="4953000"/>
          </a:xfrm>
          <a:prstGeom prst="rect">
            <a:avLst/>
          </a:prstGeom>
          <a:noFill/>
          <a:ln>
            <a:noFill/>
          </a:ln>
        </p:spPr>
      </p:pic>
      <p:sp>
        <p:nvSpPr>
          <p:cNvPr id="1586" name="Google Shape;1586;p176"/>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Multiple resources of each type</a:t>
            </a:r>
            <a:br>
              <a:rPr lang="en-US" sz="2400" b="0" i="0" u="none">
                <a:solidFill>
                  <a:srgbClr val="006633"/>
                </a:solidFill>
                <a:latin typeface="Arial"/>
                <a:ea typeface="Arial"/>
                <a:cs typeface="Arial"/>
                <a:sym typeface="Arial"/>
              </a:rPr>
            </a:b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0"/>
        <p:cNvGrpSpPr/>
        <p:nvPr/>
      </p:nvGrpSpPr>
      <p:grpSpPr>
        <a:xfrm>
          <a:off x="0" y="0"/>
          <a:ext cx="0" cy="0"/>
          <a:chOff x="0" y="0"/>
          <a:chExt cx="0" cy="0"/>
        </a:xfrm>
      </p:grpSpPr>
      <p:pic>
        <p:nvPicPr>
          <p:cNvPr id="1591" name="Google Shape;1591;p177"/>
          <p:cNvPicPr preferRelativeResize="0"/>
          <p:nvPr/>
        </p:nvPicPr>
        <p:blipFill rotWithShape="1">
          <a:blip r:embed="rId3">
            <a:alphaModFix/>
          </a:blip>
          <a:srcRect/>
          <a:stretch/>
        </p:blipFill>
        <p:spPr>
          <a:xfrm>
            <a:off x="-414337" y="990600"/>
            <a:ext cx="9558337" cy="5181600"/>
          </a:xfrm>
          <a:prstGeom prst="rect">
            <a:avLst/>
          </a:prstGeom>
          <a:noFill/>
          <a:ln>
            <a:noFill/>
          </a:ln>
        </p:spPr>
      </p:pic>
      <p:sp>
        <p:nvSpPr>
          <p:cNvPr id="1592" name="Google Shape;1592;p177"/>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Multiple resources of each type</a:t>
            </a:r>
            <a:br>
              <a:rPr lang="en-US" sz="2400" b="0" i="0" u="none">
                <a:solidFill>
                  <a:srgbClr val="006633"/>
                </a:solidFill>
                <a:latin typeface="Arial"/>
                <a:ea typeface="Arial"/>
                <a:cs typeface="Arial"/>
                <a:sym typeface="Arial"/>
              </a:rPr>
            </a:b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sp>
        <p:nvSpPr>
          <p:cNvPr id="210" name="Google Shape;210;p25"/>
          <p:cNvSpPr txBox="1"/>
          <p:nvPr/>
        </p:nvSpPr>
        <p:spPr>
          <a:xfrm>
            <a:off x="457200" y="455612"/>
            <a:ext cx="8153400" cy="5349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 Term Scheduling Criteria</a:t>
            </a:r>
            <a:endParaRPr/>
          </a:p>
        </p:txBody>
      </p:sp>
      <p:sp>
        <p:nvSpPr>
          <p:cNvPr id="211" name="Google Shape;211;p25"/>
          <p:cNvSpPr txBox="1"/>
          <p:nvPr/>
        </p:nvSpPr>
        <p:spPr>
          <a:xfrm>
            <a:off x="609600" y="1600200"/>
            <a:ext cx="2241550" cy="4343400"/>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1700"/>
              <a:buFont typeface="Times New Roman"/>
              <a:buChar char="•"/>
            </a:pPr>
            <a:r>
              <a:rPr lang="en-US" sz="1700" b="0" i="0" u="none">
                <a:solidFill>
                  <a:srgbClr val="000000"/>
                </a:solidFill>
                <a:latin typeface="Arial"/>
                <a:ea typeface="Arial"/>
                <a:cs typeface="Arial"/>
                <a:sym typeface="Arial"/>
              </a:rPr>
              <a:t>Main objective is to allocate processor time to optimize certain aspects of system behaviour</a:t>
            </a:r>
            <a:endParaRPr/>
          </a:p>
          <a:p>
            <a:pPr marL="338137" marR="0" lvl="0" indent="-338137" algn="l" rtl="0">
              <a:lnSpc>
                <a:spcPct val="150000"/>
              </a:lnSpc>
              <a:spcBef>
                <a:spcPts val="400"/>
              </a:spcBef>
              <a:spcAft>
                <a:spcPts val="0"/>
              </a:spcAft>
              <a:buClr>
                <a:srgbClr val="000000"/>
              </a:buClr>
              <a:buSzPts val="1700"/>
              <a:buFont typeface="Times New Roman"/>
              <a:buChar char="•"/>
            </a:pPr>
            <a:r>
              <a:rPr lang="en-US" sz="1700" b="0" i="0" u="none">
                <a:solidFill>
                  <a:srgbClr val="000000"/>
                </a:solidFill>
                <a:latin typeface="Arial"/>
                <a:ea typeface="Arial"/>
                <a:cs typeface="Arial"/>
                <a:sym typeface="Arial"/>
              </a:rPr>
              <a:t>A set of criteria is needed to evaluate the scheduling policy</a:t>
            </a:r>
            <a:endParaRPr/>
          </a:p>
          <a:p>
            <a:pPr marL="0" marR="0" lvl="0" indent="0" algn="l" rtl="0">
              <a:lnSpc>
                <a:spcPct val="100000"/>
              </a:lnSpc>
              <a:spcBef>
                <a:spcPts val="0"/>
              </a:spcBef>
              <a:spcAft>
                <a:spcPts val="0"/>
              </a:spcAft>
              <a:buNone/>
            </a:pPr>
            <a:endParaRPr sz="1700" b="0" i="0" u="none">
              <a:solidFill>
                <a:srgbClr val="000000"/>
              </a:solidFill>
              <a:latin typeface="Arial"/>
              <a:ea typeface="Arial"/>
              <a:cs typeface="Arial"/>
              <a:sym typeface="Arial"/>
            </a:endParaRPr>
          </a:p>
        </p:txBody>
      </p:sp>
      <p:pic>
        <p:nvPicPr>
          <p:cNvPr id="212" name="Google Shape;212;p25"/>
          <p:cNvPicPr preferRelativeResize="0"/>
          <p:nvPr/>
        </p:nvPicPr>
        <p:blipFill rotWithShape="1">
          <a:blip r:embed="rId3">
            <a:alphaModFix/>
          </a:blip>
          <a:srcRect/>
          <a:stretch/>
        </p:blipFill>
        <p:spPr>
          <a:xfrm>
            <a:off x="3176587" y="1597025"/>
            <a:ext cx="5522912" cy="3919537"/>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8"/>
        <p:cNvGrpSpPr/>
        <p:nvPr/>
      </p:nvGrpSpPr>
      <p:grpSpPr>
        <a:xfrm>
          <a:off x="0" y="0"/>
          <a:ext cx="0" cy="0"/>
          <a:chOff x="0" y="0"/>
          <a:chExt cx="0" cy="0"/>
        </a:xfrm>
      </p:grpSpPr>
      <p:sp>
        <p:nvSpPr>
          <p:cNvPr id="1599" name="Google Shape;1599;p178"/>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Detection-Algorithm Usage</a:t>
            </a:r>
            <a:endParaRPr/>
          </a:p>
        </p:txBody>
      </p:sp>
      <p:sp>
        <p:nvSpPr>
          <p:cNvPr id="1600" name="Google Shape;1600;p178"/>
          <p:cNvSpPr txBox="1"/>
          <p:nvPr/>
        </p:nvSpPr>
        <p:spPr>
          <a:xfrm>
            <a:off x="457200" y="903287"/>
            <a:ext cx="8229600" cy="5649912"/>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2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When, and how often, to invoke algorithm depends on:</a:t>
            </a:r>
            <a:endParaRPr/>
          </a:p>
          <a:p>
            <a:pPr marL="638175" marR="0" lvl="1" indent="-325437" algn="just" rtl="0">
              <a:lnSpc>
                <a:spcPct val="120000"/>
              </a:lnSpc>
              <a:spcBef>
                <a:spcPts val="500"/>
              </a:spcBef>
              <a:spcAft>
                <a:spcPts val="0"/>
              </a:spcAft>
              <a:buClr>
                <a:srgbClr val="CC9900"/>
              </a:buClr>
              <a:buSzPts val="1800"/>
              <a:buFont typeface="Noto Sans Symbols"/>
              <a:buChar char="■"/>
            </a:pPr>
            <a:r>
              <a:rPr lang="en-US" sz="1800" b="0" i="0" u="none" strike="noStrike" cap="none">
                <a:solidFill>
                  <a:srgbClr val="000000"/>
                </a:solidFill>
                <a:latin typeface="Arial"/>
                <a:ea typeface="Arial"/>
                <a:cs typeface="Arial"/>
                <a:sym typeface="Arial"/>
              </a:rPr>
              <a:t>How often a deadlock is likely to occur?</a:t>
            </a:r>
            <a:endParaRPr/>
          </a:p>
          <a:p>
            <a:pPr marL="638175" marR="0" lvl="1" indent="-325437" algn="just" rtl="0">
              <a:lnSpc>
                <a:spcPct val="120000"/>
              </a:lnSpc>
              <a:spcBef>
                <a:spcPts val="500"/>
              </a:spcBef>
              <a:spcAft>
                <a:spcPts val="0"/>
              </a:spcAft>
              <a:buClr>
                <a:srgbClr val="CC9900"/>
              </a:buClr>
              <a:buSzPts val="1800"/>
              <a:buFont typeface="Noto Sans Symbols"/>
              <a:buChar char="■"/>
            </a:pPr>
            <a:r>
              <a:rPr lang="en-US" sz="1800" b="0" i="0" u="none" strike="noStrike" cap="none">
                <a:solidFill>
                  <a:srgbClr val="000000"/>
                </a:solidFill>
                <a:latin typeface="Arial"/>
                <a:ea typeface="Arial"/>
                <a:cs typeface="Arial"/>
                <a:sym typeface="Arial"/>
              </a:rPr>
              <a:t>How many processes will be affected by deadlock when it happens?</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 If deadlock occurs frequently, then the detection algorithm should be invoked frequently.</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 We could invoke the deadlock detection algorithm every time a request for allocation cannot be granted immediately.</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 By this we can identify deadlock causing process  &amp;  processes involved in deadlock also.</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 </a:t>
            </a:r>
            <a:r>
              <a:rPr lang="en-US" sz="2600" b="0" i="0" u="none">
                <a:solidFill>
                  <a:srgbClr val="000000"/>
                </a:solidFill>
                <a:latin typeface="Times New Roman"/>
                <a:ea typeface="Times New Roman"/>
                <a:cs typeface="Times New Roman"/>
                <a:sym typeface="Times New Roman"/>
              </a:rPr>
              <a:t> </a:t>
            </a:r>
            <a:r>
              <a:rPr lang="en-US" sz="1800" b="0" i="0" u="none">
                <a:solidFill>
                  <a:srgbClr val="000000"/>
                </a:solidFill>
                <a:latin typeface="Arial"/>
                <a:ea typeface="Arial"/>
                <a:cs typeface="Arial"/>
                <a:sym typeface="Arial"/>
              </a:rPr>
              <a:t>But this incurs overhead in computation time.</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So can call algorithms after 1 hour / CPU utilization drops below 40%.</a:t>
            </a:r>
            <a:endParaRPr/>
          </a:p>
          <a:p>
            <a:pPr marL="311150" marR="0" lvl="0" indent="-311150" algn="just" rtl="0">
              <a:lnSpc>
                <a:spcPct val="120000"/>
              </a:lnSpc>
              <a:spcBef>
                <a:spcPts val="5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If detection algorithm is invoked arbitrarily, there may be many cycles in the resource graph and so we would not be able to tell which of the many deadlocked processes  “caused”  the deadlock.</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5"/>
        <p:cNvGrpSpPr/>
        <p:nvPr/>
      </p:nvGrpSpPr>
      <p:grpSpPr>
        <a:xfrm>
          <a:off x="0" y="0"/>
          <a:ext cx="0" cy="0"/>
          <a:chOff x="0" y="0"/>
          <a:chExt cx="0" cy="0"/>
        </a:xfrm>
      </p:grpSpPr>
      <p:sp>
        <p:nvSpPr>
          <p:cNvPr id="1606" name="Google Shape;1606;p179"/>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171</a:t>
            </a:fld>
            <a:endParaRPr/>
          </a:p>
        </p:txBody>
      </p:sp>
      <p:sp>
        <p:nvSpPr>
          <p:cNvPr id="1607" name="Google Shape;1607;p179"/>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1608" name="Google Shape;1608;p179"/>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a:t>
            </a:r>
            <a:r>
              <a:rPr lang="en-US" sz="2600" b="0" i="0" u="none">
                <a:solidFill>
                  <a:srgbClr val="000000"/>
                </a:solidFill>
                <a:latin typeface="Arial"/>
                <a:ea typeface="Arial"/>
                <a:cs typeface="Arial"/>
                <a:sym typeface="Arial"/>
              </a:rPr>
              <a:t>Uniprocessor Scheduling: Types of Scheduling: Preemptive, Non-preemptive, Long-term, Medium-term, Short-term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Scheduling Algorithms: FCFS, SJF, RR, Priority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Multiprocessor Scheduling: Granularity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Design Issues, Process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Principles of deadlock, Deadlock Avoidance</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Detection, Deadlock Prevention</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Recovery</a:t>
            </a:r>
            <a:endParaRPr/>
          </a:p>
          <a:p>
            <a:pPr marL="0" marR="0" lvl="0" indent="0" algn="l" rtl="0">
              <a:lnSpc>
                <a:spcPct val="100000"/>
              </a:lnSpc>
              <a:spcBef>
                <a:spcPts val="0"/>
              </a:spcBef>
              <a:spcAft>
                <a:spcPts val="0"/>
              </a:spcAft>
              <a:buClr>
                <a:srgbClr val="FFFFFF"/>
              </a:buClr>
              <a:buSzPts val="2600"/>
              <a:buFont typeface="Times New Roman"/>
              <a:buNone/>
            </a:pPr>
            <a:endParaRPr sz="26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
        <p:nvSpPr>
          <p:cNvPr id="1609" name="Google Shape;1609;p179"/>
          <p:cNvSpPr/>
          <p:nvPr/>
        </p:nvSpPr>
        <p:spPr>
          <a:xfrm>
            <a:off x="457200" y="4572000"/>
            <a:ext cx="539750" cy="360362"/>
          </a:xfrm>
          <a:prstGeom prst="rightArrow">
            <a:avLst>
              <a:gd name="adj1" fmla="val 16200"/>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4"/>
        <p:cNvGrpSpPr/>
        <p:nvPr/>
      </p:nvGrpSpPr>
      <p:grpSpPr>
        <a:xfrm>
          <a:off x="0" y="0"/>
          <a:ext cx="0" cy="0"/>
          <a:chOff x="0" y="0"/>
          <a:chExt cx="0" cy="0"/>
        </a:xfrm>
      </p:grpSpPr>
      <p:sp>
        <p:nvSpPr>
          <p:cNvPr id="1615" name="Google Shape;1615;p180"/>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Deadlock Recovery</a:t>
            </a:r>
            <a:endParaRPr/>
          </a:p>
        </p:txBody>
      </p:sp>
      <p:sp>
        <p:nvSpPr>
          <p:cNvPr id="1616" name="Google Shape;1616;p180"/>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Once detected, several alternatives are available for recovery inform the operator that a deadlock has occurred and to let the operator deal with the deadlock manually</a:t>
            </a:r>
            <a:endParaRPr/>
          </a:p>
          <a:p>
            <a:pPr marL="336550" marR="0" lvl="0" indent="-336550" algn="just" rtl="0">
              <a:lnSpc>
                <a:spcPct val="10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Abort one or more processes to break the circular wait </a:t>
            </a:r>
            <a:endParaRPr/>
          </a:p>
          <a:p>
            <a:pPr marL="336550" marR="0" lvl="0" indent="-336550" algn="just" rtl="0">
              <a:lnSpc>
                <a:spcPct val="10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Preempt some resources from one or more of the deadlocked processes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1"/>
        <p:cNvGrpSpPr/>
        <p:nvPr/>
      </p:nvGrpSpPr>
      <p:grpSpPr>
        <a:xfrm>
          <a:off x="0" y="0"/>
          <a:ext cx="0" cy="0"/>
          <a:chOff x="0" y="0"/>
          <a:chExt cx="0" cy="0"/>
        </a:xfrm>
      </p:grpSpPr>
      <p:sp>
        <p:nvSpPr>
          <p:cNvPr id="1622" name="Google Shape;1622;p18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Process Termination / Abort</a:t>
            </a:r>
            <a:endParaRPr/>
          </a:p>
        </p:txBody>
      </p:sp>
      <p:sp>
        <p:nvSpPr>
          <p:cNvPr id="1623" name="Google Shape;1623;p181"/>
          <p:cNvSpPr txBox="1"/>
          <p:nvPr/>
        </p:nvSpPr>
        <p:spPr>
          <a:xfrm>
            <a:off x="457200" y="914400"/>
            <a:ext cx="8204200" cy="5715000"/>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2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Two alternatives</a:t>
            </a:r>
            <a:endParaRPr/>
          </a:p>
          <a:p>
            <a:pPr marL="336550" marR="0" lvl="0" indent="-336550" algn="just" rtl="0">
              <a:lnSpc>
                <a:spcPct val="12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In both, system reclaims all resources held by the terminated process</a:t>
            </a:r>
            <a:endParaRPr/>
          </a:p>
          <a:p>
            <a:pPr marL="336550" marR="0" lvl="0" indent="-336550" algn="just" rtl="0">
              <a:lnSpc>
                <a:spcPct val="120000"/>
              </a:lnSpc>
              <a:spcBef>
                <a:spcPts val="400"/>
              </a:spcBef>
              <a:spcAft>
                <a:spcPts val="0"/>
              </a:spcAft>
              <a:buClr>
                <a:srgbClr val="000000"/>
              </a:buClr>
              <a:buSzPts val="2000"/>
              <a:buFont typeface="Times New Roman"/>
              <a:buChar char="•"/>
            </a:pPr>
            <a:r>
              <a:rPr lang="en-US" sz="2000" b="1" i="0" u="none">
                <a:solidFill>
                  <a:srgbClr val="000000"/>
                </a:solidFill>
                <a:latin typeface="Arial"/>
                <a:ea typeface="Arial"/>
                <a:cs typeface="Arial"/>
                <a:sym typeface="Arial"/>
              </a:rPr>
              <a:t>Abort all deadlocked processes</a:t>
            </a:r>
            <a:endParaRPr/>
          </a:p>
          <a:p>
            <a:pPr marL="736600" marR="0" lvl="1" indent="-279400" algn="just" rtl="0">
              <a:lnSpc>
                <a:spcPct val="12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Everything the processes had done so far has gone down the drain!</a:t>
            </a:r>
            <a:endParaRPr/>
          </a:p>
          <a:p>
            <a:pPr marL="336550" marR="0" lvl="0" indent="-336550" algn="just" rtl="0">
              <a:lnSpc>
                <a:spcPct val="120000"/>
              </a:lnSpc>
              <a:spcBef>
                <a:spcPts val="400"/>
              </a:spcBef>
              <a:spcAft>
                <a:spcPts val="0"/>
              </a:spcAft>
              <a:buClr>
                <a:srgbClr val="000000"/>
              </a:buClr>
              <a:buSzPts val="2000"/>
              <a:buFont typeface="Times New Roman"/>
              <a:buChar char="•"/>
            </a:pPr>
            <a:r>
              <a:rPr lang="en-US" sz="2000" b="1" i="0" u="none">
                <a:solidFill>
                  <a:srgbClr val="000000"/>
                </a:solidFill>
                <a:latin typeface="Arial"/>
                <a:ea typeface="Arial"/>
                <a:cs typeface="Arial"/>
                <a:sym typeface="Arial"/>
              </a:rPr>
              <a:t>Abort one process at a time until the deadlock cycle is eliminated</a:t>
            </a:r>
            <a:endParaRPr/>
          </a:p>
          <a:p>
            <a:pPr marL="736600" marR="0" lvl="1" indent="-279400" algn="just" rtl="0">
              <a:lnSpc>
                <a:spcPct val="12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Whose turn is next?</a:t>
            </a:r>
            <a:endParaRPr/>
          </a:p>
          <a:p>
            <a:pPr marL="1138237" marR="0" lvl="2" indent="-223837" algn="just" rtl="0">
              <a:lnSpc>
                <a:spcPct val="12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Policy decision similar to scheduling decisions</a:t>
            </a:r>
            <a:endParaRPr/>
          </a:p>
          <a:p>
            <a:pPr marL="736600" marR="0" lvl="1" indent="-279400" algn="just" rtl="0">
              <a:lnSpc>
                <a:spcPct val="12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Considerable overhead of detecting deadlock after each termination!</a:t>
            </a:r>
            <a:endParaRPr/>
          </a:p>
          <a:p>
            <a:pPr marL="336550" marR="0" lvl="0" indent="-336550" algn="just" rtl="0">
              <a:lnSpc>
                <a:spcPct val="12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Aborting comes with several issues</a:t>
            </a:r>
            <a:endParaRPr/>
          </a:p>
          <a:p>
            <a:pPr marL="736600" marR="0" lvl="1" indent="-279400" algn="just" rtl="0">
              <a:lnSpc>
                <a:spcPct val="12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What if in the middle of updating a file or printing to a printer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8"/>
        <p:cNvGrpSpPr/>
        <p:nvPr/>
      </p:nvGrpSpPr>
      <p:grpSpPr>
        <a:xfrm>
          <a:off x="0" y="0"/>
          <a:ext cx="0" cy="0"/>
          <a:chOff x="0" y="0"/>
          <a:chExt cx="0" cy="0"/>
        </a:xfrm>
      </p:grpSpPr>
      <p:sp>
        <p:nvSpPr>
          <p:cNvPr id="1629" name="Google Shape;1629;p18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Whom to abort next?</a:t>
            </a:r>
            <a:endParaRPr/>
          </a:p>
        </p:txBody>
      </p:sp>
      <p:sp>
        <p:nvSpPr>
          <p:cNvPr id="1630" name="Google Shape;1630;p182"/>
          <p:cNvSpPr txBox="1"/>
          <p:nvPr/>
        </p:nvSpPr>
        <p:spPr>
          <a:xfrm>
            <a:off x="457200" y="914400"/>
            <a:ext cx="8204200" cy="5978525"/>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5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Abort those processes whose termination will incur the minimum </a:t>
            </a:r>
            <a:r>
              <a:rPr lang="en-US" sz="2000" b="0" i="1" u="none">
                <a:solidFill>
                  <a:srgbClr val="000000"/>
                </a:solidFill>
                <a:latin typeface="Arial"/>
                <a:ea typeface="Arial"/>
                <a:cs typeface="Arial"/>
                <a:sym typeface="Arial"/>
              </a:rPr>
              <a:t>cost</a:t>
            </a:r>
            <a:endParaRPr/>
          </a:p>
          <a:p>
            <a:pPr marL="336550" marR="0" lvl="0" indent="-336550" algn="just" rtl="0">
              <a:lnSpc>
                <a:spcPct val="150000"/>
              </a:lnSpc>
              <a:spcBef>
                <a:spcPts val="400"/>
              </a:spcBef>
              <a:spcAft>
                <a:spcPts val="0"/>
              </a:spcAft>
              <a:buClr>
                <a:srgbClr val="000000"/>
              </a:buClr>
              <a:buSzPts val="2000"/>
              <a:buFont typeface="Times New Roman"/>
              <a:buChar char="•"/>
            </a:pPr>
            <a:r>
              <a:rPr lang="en-US" sz="2000" b="0" i="1" u="none">
                <a:solidFill>
                  <a:srgbClr val="000000"/>
                </a:solidFill>
                <a:latin typeface="Arial"/>
                <a:ea typeface="Arial"/>
                <a:cs typeface="Arial"/>
                <a:sym typeface="Arial"/>
              </a:rPr>
              <a:t>Cost </a:t>
            </a:r>
            <a:r>
              <a:rPr lang="en-US" sz="2000" b="0" i="0" u="none">
                <a:solidFill>
                  <a:srgbClr val="000000"/>
                </a:solidFill>
                <a:latin typeface="Arial"/>
                <a:ea typeface="Arial"/>
                <a:cs typeface="Arial"/>
                <a:sym typeface="Arial"/>
              </a:rPr>
              <a:t>depends upon</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What is the priority of the process?</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How long the process has computed and how much longer the process will compute before completing its designated task?</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How many and what type of resources the process has used (e.g., preemptable, non-preemptable)?</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How many more resources the process needs in order to complete?</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How many processes will need to be terminated?</a:t>
            </a:r>
            <a:endParaRPr/>
          </a:p>
          <a:p>
            <a:pPr marL="736600" marR="0" lvl="1" indent="-279400" algn="just"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Whether the process is interactive or batch?</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5"/>
        <p:cNvGrpSpPr/>
        <p:nvPr/>
      </p:nvGrpSpPr>
      <p:grpSpPr>
        <a:xfrm>
          <a:off x="0" y="0"/>
          <a:ext cx="0" cy="0"/>
          <a:chOff x="0" y="0"/>
          <a:chExt cx="0" cy="0"/>
        </a:xfrm>
      </p:grpSpPr>
      <p:sp>
        <p:nvSpPr>
          <p:cNvPr id="1636" name="Google Shape;1636;p183"/>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Resource Preemption</a:t>
            </a:r>
            <a:endParaRPr/>
          </a:p>
        </p:txBody>
      </p:sp>
      <p:sp>
        <p:nvSpPr>
          <p:cNvPr id="1637" name="Google Shape;1637;p183"/>
          <p:cNvSpPr txBox="1"/>
          <p:nvPr/>
        </p:nvSpPr>
        <p:spPr>
          <a:xfrm>
            <a:off x="457200" y="914400"/>
            <a:ext cx="8204200" cy="5405437"/>
          </a:xfrm>
          <a:prstGeom prst="rect">
            <a:avLst/>
          </a:prstGeom>
          <a:noFill/>
          <a:ln>
            <a:noFill/>
          </a:ln>
        </p:spPr>
        <p:txBody>
          <a:bodyPr spcFirstLastPara="1" wrap="square" lIns="90000" tIns="46800" rIns="90000" bIns="46800" anchor="t" anchorCtr="0">
            <a:noAutofit/>
          </a:bodyPr>
          <a:lstStyle/>
          <a:p>
            <a:pPr marL="336550" marR="0" lvl="0" indent="-336550" algn="l" rtl="0">
              <a:lnSpc>
                <a:spcPct val="130000"/>
              </a:lnSpc>
              <a:spcBef>
                <a:spcPts val="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We successively preempt some resources from processes and give these resources to other processes until the deadlock cycle is broken</a:t>
            </a:r>
            <a:endParaRPr/>
          </a:p>
          <a:p>
            <a:pPr marL="336550" marR="0" lvl="0" indent="-336550" algn="l" rtl="0">
              <a:lnSpc>
                <a:spcPct val="130000"/>
              </a:lnSpc>
              <a:spcBef>
                <a:spcPts val="400"/>
              </a:spcBef>
              <a:spcAft>
                <a:spcPts val="0"/>
              </a:spcAft>
              <a:buClr>
                <a:srgbClr val="000000"/>
              </a:buClr>
              <a:buSzPts val="3000"/>
              <a:buFont typeface="Times New Roman"/>
              <a:buChar char="•"/>
            </a:pPr>
            <a:r>
              <a:rPr lang="en-US" sz="3000" b="0" i="0" u="none">
                <a:solidFill>
                  <a:srgbClr val="000000"/>
                </a:solidFill>
                <a:latin typeface="Arial"/>
                <a:ea typeface="Arial"/>
                <a:cs typeface="Arial"/>
                <a:sym typeface="Arial"/>
              </a:rPr>
              <a:t>Three issues need to be addressed:</a:t>
            </a:r>
            <a:endParaRPr/>
          </a:p>
          <a:p>
            <a:pPr marL="736600" marR="0" lvl="1" indent="-279400" algn="l" rtl="0">
              <a:lnSpc>
                <a:spcPct val="13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Selecting a victim	</a:t>
            </a:r>
            <a:endParaRPr/>
          </a:p>
          <a:p>
            <a:pPr marL="736600" marR="0" lvl="1" indent="-279400" algn="l" rtl="0">
              <a:lnSpc>
                <a:spcPct val="13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Rollback</a:t>
            </a:r>
            <a:endParaRPr/>
          </a:p>
          <a:p>
            <a:pPr marL="736600" marR="0" lvl="1" indent="-279400" algn="l" rtl="0">
              <a:lnSpc>
                <a:spcPct val="130000"/>
              </a:lnSpc>
              <a:spcBef>
                <a:spcPts val="400"/>
              </a:spcBef>
              <a:spcAft>
                <a:spcPts val="0"/>
              </a:spcAft>
              <a:buClr>
                <a:srgbClr val="000000"/>
              </a:buClr>
              <a:buSzPts val="2600"/>
              <a:buFont typeface="Times New Roman"/>
              <a:buChar char="–"/>
            </a:pPr>
            <a:r>
              <a:rPr lang="en-US" sz="2600" b="0" i="0" u="none" strike="noStrike" cap="none">
                <a:solidFill>
                  <a:srgbClr val="000000"/>
                </a:solidFill>
                <a:latin typeface="Arial"/>
                <a:ea typeface="Arial"/>
                <a:cs typeface="Arial"/>
                <a:sym typeface="Arial"/>
              </a:rPr>
              <a:t>Starvation</a:t>
            </a:r>
            <a:endParaRPr/>
          </a:p>
          <a:p>
            <a:pPr marL="0" marR="0" lvl="0" indent="0" algn="l" rtl="0">
              <a:lnSpc>
                <a:spcPct val="100000"/>
              </a:lnSpc>
              <a:spcBef>
                <a:spcPts val="0"/>
              </a:spcBef>
              <a:spcAft>
                <a:spcPts val="0"/>
              </a:spcAft>
              <a:buNone/>
            </a:pP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2"/>
        <p:cNvGrpSpPr/>
        <p:nvPr/>
      </p:nvGrpSpPr>
      <p:grpSpPr>
        <a:xfrm>
          <a:off x="0" y="0"/>
          <a:ext cx="0" cy="0"/>
          <a:chOff x="0" y="0"/>
          <a:chExt cx="0" cy="0"/>
        </a:xfrm>
      </p:grpSpPr>
      <p:sp>
        <p:nvSpPr>
          <p:cNvPr id="1643" name="Google Shape;1643;p18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Selecting a victim</a:t>
            </a:r>
            <a:endParaRPr/>
          </a:p>
        </p:txBody>
      </p:sp>
      <p:sp>
        <p:nvSpPr>
          <p:cNvPr id="1644" name="Google Shape;1644;p184"/>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Which resources and of which processes next in order to minimize cost</a:t>
            </a:r>
            <a:endParaRPr/>
          </a:p>
          <a:p>
            <a:pPr marL="0" marR="0" lvl="0" indent="0" algn="l" rtl="0">
              <a:lnSpc>
                <a:spcPct val="100000"/>
              </a:lnSpc>
              <a:spcBef>
                <a:spcPts val="0"/>
              </a:spcBef>
              <a:spcAft>
                <a:spcPts val="0"/>
              </a:spcAft>
              <a:buNone/>
            </a:pPr>
            <a:endParaRPr sz="3200" b="0" i="0" u="non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9"/>
        <p:cNvGrpSpPr/>
        <p:nvPr/>
      </p:nvGrpSpPr>
      <p:grpSpPr>
        <a:xfrm>
          <a:off x="0" y="0"/>
          <a:ext cx="0" cy="0"/>
          <a:chOff x="0" y="0"/>
          <a:chExt cx="0" cy="0"/>
        </a:xfrm>
      </p:grpSpPr>
      <p:sp>
        <p:nvSpPr>
          <p:cNvPr id="1650" name="Google Shape;1650;p18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Rollback</a:t>
            </a:r>
            <a:endParaRPr/>
          </a:p>
        </p:txBody>
      </p:sp>
      <p:sp>
        <p:nvSpPr>
          <p:cNvPr id="1651" name="Google Shape;1651;p185"/>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What to do with the process from whom resource has been preempted? It cannot continue normal execution</a:t>
            </a:r>
            <a:endParaRPr/>
          </a:p>
          <a:p>
            <a:pPr marL="336550" marR="0" lvl="0" indent="-336550" algn="l" rtl="0">
              <a:lnSpc>
                <a:spcPct val="10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Rollback to some safe state and restart it from that state</a:t>
            </a:r>
            <a:endParaRPr/>
          </a:p>
          <a:p>
            <a:pPr marL="736600" marR="0" lvl="1" indent="-279400" algn="l" rtl="0">
              <a:lnSpc>
                <a:spcPct val="100000"/>
              </a:lnSpc>
              <a:spcBef>
                <a:spcPts val="400"/>
              </a:spcBef>
              <a:spcAft>
                <a:spcPts val="0"/>
              </a:spcAft>
              <a:buClr>
                <a:srgbClr val="000000"/>
              </a:buClr>
              <a:buSzPts val="2800"/>
              <a:buFont typeface="Times New Roman"/>
              <a:buChar char="–"/>
            </a:pPr>
            <a:r>
              <a:rPr lang="en-US" sz="2800" b="0" i="0" u="none" strike="noStrike" cap="none">
                <a:solidFill>
                  <a:srgbClr val="000000"/>
                </a:solidFill>
                <a:latin typeface="Arial"/>
                <a:ea typeface="Arial"/>
                <a:cs typeface="Arial"/>
                <a:sym typeface="Arial"/>
              </a:rPr>
              <a:t>What is safe state, also system will require to keep states of all processes</a:t>
            </a:r>
            <a:endParaRPr/>
          </a:p>
          <a:p>
            <a:pPr marL="736600" marR="0" lvl="1" indent="-279400" algn="l" rtl="0">
              <a:lnSpc>
                <a:spcPct val="100000"/>
              </a:lnSpc>
              <a:spcBef>
                <a:spcPts val="400"/>
              </a:spcBef>
              <a:spcAft>
                <a:spcPts val="0"/>
              </a:spcAft>
              <a:buClr>
                <a:srgbClr val="000000"/>
              </a:buClr>
              <a:buSzPts val="2800"/>
              <a:buFont typeface="Times New Roman"/>
              <a:buChar char="–"/>
            </a:pPr>
            <a:r>
              <a:rPr lang="en-US" sz="2800" b="0" i="0" u="none" strike="noStrike" cap="none">
                <a:solidFill>
                  <a:srgbClr val="000000"/>
                </a:solidFill>
                <a:latin typeface="Arial"/>
                <a:ea typeface="Arial"/>
                <a:cs typeface="Arial"/>
                <a:sym typeface="Arial"/>
              </a:rPr>
              <a:t>Thus some systems prefer total rollback</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6"/>
        <p:cNvGrpSpPr/>
        <p:nvPr/>
      </p:nvGrpSpPr>
      <p:grpSpPr>
        <a:xfrm>
          <a:off x="0" y="0"/>
          <a:ext cx="0" cy="0"/>
          <a:chOff x="0" y="0"/>
          <a:chExt cx="0" cy="0"/>
        </a:xfrm>
      </p:grpSpPr>
      <p:sp>
        <p:nvSpPr>
          <p:cNvPr id="1657" name="Google Shape;1657;p18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Starvation</a:t>
            </a:r>
            <a:endParaRPr/>
          </a:p>
        </p:txBody>
      </p:sp>
      <p:sp>
        <p:nvSpPr>
          <p:cNvPr id="1658" name="Google Shape;1658;p186"/>
          <p:cNvSpPr txBox="1"/>
          <p:nvPr/>
        </p:nvSpPr>
        <p:spPr>
          <a:xfrm>
            <a:off x="457200" y="914400"/>
            <a:ext cx="8204200" cy="550545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How can we guarantee that resources will not always be preempted from the same process</a:t>
            </a:r>
            <a:endParaRPr/>
          </a:p>
          <a:p>
            <a:pPr marL="336550" marR="0" lvl="0" indent="-336550" algn="l" rtl="0">
              <a:lnSpc>
                <a:spcPct val="10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If decision to pick is primarily based on cost factors, same unfortunate fellow may get picked up every time!</a:t>
            </a:r>
            <a:endParaRPr/>
          </a:p>
          <a:p>
            <a:pPr marL="336550" marR="0" lvl="0" indent="-336550" algn="l" rtl="0">
              <a:lnSpc>
                <a:spcPct val="10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We thus need an upper bound (small and finite) on how many times you can be chosen as a victim</a:t>
            </a:r>
            <a:endParaRPr/>
          </a:p>
          <a:p>
            <a:pPr marL="736600" marR="0" lvl="1" indent="-279400" algn="l" rtl="0">
              <a:lnSpc>
                <a:spcPct val="100000"/>
              </a:lnSpc>
              <a:spcBef>
                <a:spcPts val="400"/>
              </a:spcBef>
              <a:spcAft>
                <a:spcPts val="0"/>
              </a:spcAft>
              <a:buClr>
                <a:srgbClr val="000000"/>
              </a:buClr>
              <a:buSzPts val="2800"/>
              <a:buFont typeface="Times New Roman"/>
              <a:buChar char="–"/>
            </a:pPr>
            <a:r>
              <a:rPr lang="en-US" sz="2800" b="0" i="0" u="none" strike="noStrike" cap="none">
                <a:solidFill>
                  <a:srgbClr val="000000"/>
                </a:solidFill>
                <a:latin typeface="Arial"/>
                <a:ea typeface="Arial"/>
                <a:cs typeface="Arial"/>
                <a:sym typeface="Arial"/>
              </a:rPr>
              <a:t>Include the number of rollbacks in the cost factor</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3"/>
        <p:cNvGrpSpPr/>
        <p:nvPr/>
      </p:nvGrpSpPr>
      <p:grpSpPr>
        <a:xfrm>
          <a:off x="0" y="0"/>
          <a:ext cx="0" cy="0"/>
          <a:chOff x="0" y="0"/>
          <a:chExt cx="0" cy="0"/>
        </a:xfrm>
      </p:grpSpPr>
      <p:pic>
        <p:nvPicPr>
          <p:cNvPr id="1664" name="Google Shape;1664;p187"/>
          <p:cNvPicPr preferRelativeResize="0"/>
          <p:nvPr/>
        </p:nvPicPr>
        <p:blipFill rotWithShape="1">
          <a:blip r:embed="rId3">
            <a:alphaModFix/>
          </a:blip>
          <a:srcRect/>
          <a:stretch/>
        </p:blipFill>
        <p:spPr>
          <a:xfrm>
            <a:off x="457200" y="423862"/>
            <a:ext cx="8162925" cy="6434137"/>
          </a:xfrm>
          <a:prstGeom prst="rect">
            <a:avLst/>
          </a:prstGeom>
          <a:noFill/>
          <a:ln>
            <a:noFill/>
          </a:ln>
        </p:spPr>
      </p:pic>
      <p:sp>
        <p:nvSpPr>
          <p:cNvPr id="1665" name="Google Shape;1665;p18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Summary of Deadlock prevention, Avoidance,Detection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pic>
        <p:nvPicPr>
          <p:cNvPr id="219" name="Google Shape;219;p26"/>
          <p:cNvPicPr preferRelativeResize="0"/>
          <p:nvPr/>
        </p:nvPicPr>
        <p:blipFill rotWithShape="1">
          <a:blip r:embed="rId3">
            <a:alphaModFix/>
          </a:blip>
          <a:srcRect/>
          <a:stretch/>
        </p:blipFill>
        <p:spPr>
          <a:xfrm>
            <a:off x="1249362" y="1255712"/>
            <a:ext cx="6913562" cy="4760912"/>
          </a:xfrm>
          <a:prstGeom prst="rect">
            <a:avLst/>
          </a:prstGeom>
          <a:noFill/>
          <a:ln>
            <a:noFill/>
          </a:ln>
        </p:spPr>
      </p:pic>
      <p:sp>
        <p:nvSpPr>
          <p:cNvPr id="220" name="Google Shape;220;p26"/>
          <p:cNvSpPr txBox="1"/>
          <p:nvPr/>
        </p:nvSpPr>
        <p:spPr>
          <a:xfrm>
            <a:off x="457200" y="455612"/>
            <a:ext cx="8305800" cy="132397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Short-Term Scheduling Criteria:          Performance</a:t>
            </a:r>
            <a:endParaRPr/>
          </a:p>
        </p:txBody>
      </p:sp>
      <p:pic>
        <p:nvPicPr>
          <p:cNvPr id="221" name="Google Shape;221;p26"/>
          <p:cNvPicPr preferRelativeResize="0"/>
          <p:nvPr/>
        </p:nvPicPr>
        <p:blipFill rotWithShape="1">
          <a:blip r:embed="rId4">
            <a:alphaModFix/>
          </a:blip>
          <a:srcRect/>
          <a:stretch/>
        </p:blipFill>
        <p:spPr>
          <a:xfrm>
            <a:off x="792162" y="1395412"/>
            <a:ext cx="2189162" cy="1268412"/>
          </a:xfrm>
          <a:prstGeom prst="rect">
            <a:avLst/>
          </a:prstGeom>
          <a:noFill/>
          <a:ln>
            <a:noFill/>
          </a:ln>
        </p:spPr>
      </p:pic>
      <p:pic>
        <p:nvPicPr>
          <p:cNvPr id="222" name="Google Shape;222;p26"/>
          <p:cNvPicPr preferRelativeResize="0"/>
          <p:nvPr/>
        </p:nvPicPr>
        <p:blipFill rotWithShape="1">
          <a:blip r:embed="rId5">
            <a:alphaModFix/>
          </a:blip>
          <a:srcRect/>
          <a:stretch/>
        </p:blipFill>
        <p:spPr>
          <a:xfrm>
            <a:off x="6540500" y="1352550"/>
            <a:ext cx="1847850" cy="1287462"/>
          </a:xfrm>
          <a:prstGeom prst="rect">
            <a:avLst/>
          </a:prstGeom>
          <a:noFill/>
          <a:ln>
            <a:noFill/>
          </a:ln>
        </p:spPr>
      </p:pic>
      <p:cxnSp>
        <p:nvCxnSpPr>
          <p:cNvPr id="223" name="Google Shape;223;p26"/>
          <p:cNvCxnSpPr/>
          <p:nvPr/>
        </p:nvCxnSpPr>
        <p:spPr>
          <a:xfrm>
            <a:off x="1446212" y="2657475"/>
            <a:ext cx="534987" cy="609600"/>
          </a:xfrm>
          <a:prstGeom prst="straightConnector1">
            <a:avLst/>
          </a:prstGeom>
          <a:noFill/>
          <a:ln w="25550" cap="sq" cmpd="sng">
            <a:solidFill>
              <a:srgbClr val="3333CC"/>
            </a:solidFill>
            <a:prstDash val="solid"/>
            <a:miter lim="800000"/>
            <a:headEnd type="none" w="med" len="med"/>
            <a:tailEnd type="stealth" w="med" len="med"/>
          </a:ln>
          <a:effectLst>
            <a:outerShdw blurRad="63500" dist="20160" dir="5400000">
              <a:srgbClr val="000000">
                <a:alpha val="37647"/>
              </a:srgbClr>
            </a:outerShdw>
          </a:effectLst>
        </p:spPr>
      </p:cxnSp>
      <p:cxnSp>
        <p:nvCxnSpPr>
          <p:cNvPr id="224" name="Google Shape;224;p26"/>
          <p:cNvCxnSpPr/>
          <p:nvPr/>
        </p:nvCxnSpPr>
        <p:spPr>
          <a:xfrm flipH="1">
            <a:off x="7467600" y="2505075"/>
            <a:ext cx="533400" cy="838200"/>
          </a:xfrm>
          <a:prstGeom prst="straightConnector1">
            <a:avLst/>
          </a:prstGeom>
          <a:noFill/>
          <a:ln w="25550" cap="sq" cmpd="sng">
            <a:solidFill>
              <a:srgbClr val="3333CC"/>
            </a:solidFill>
            <a:prstDash val="solid"/>
            <a:miter lim="800000"/>
            <a:headEnd type="none" w="med" len="med"/>
            <a:tailEnd type="stealth" w="med" len="med"/>
          </a:ln>
          <a:effectLst>
            <a:outerShdw blurRad="63500" dist="20160" dir="5400000">
              <a:srgbClr val="000000">
                <a:alpha val="37647"/>
              </a:srgbClr>
            </a:outerShdw>
          </a:effectLst>
        </p:spPr>
      </p:cxn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0"/>
        <p:cNvGrpSpPr/>
        <p:nvPr/>
      </p:nvGrpSpPr>
      <p:grpSpPr>
        <a:xfrm>
          <a:off x="0" y="0"/>
          <a:ext cx="0" cy="0"/>
          <a:chOff x="0" y="0"/>
          <a:chExt cx="0" cy="0"/>
        </a:xfrm>
      </p:grpSpPr>
      <p:sp>
        <p:nvSpPr>
          <p:cNvPr id="1671" name="Google Shape;1671;p18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Self Study</a:t>
            </a:r>
            <a:endParaRPr/>
          </a:p>
        </p:txBody>
      </p:sp>
      <p:sp>
        <p:nvSpPr>
          <p:cNvPr id="1672" name="Google Shape;1672;p188"/>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Thread Scheduling</a:t>
            </a:r>
            <a:endParaRPr/>
          </a:p>
          <a:p>
            <a:pPr marL="336550" marR="0" lvl="0" indent="-336550" algn="l" rtl="0">
              <a:lnSpc>
                <a:spcPct val="150000"/>
              </a:lnSpc>
              <a:spcBef>
                <a:spcPts val="400"/>
              </a:spcBef>
              <a:spcAft>
                <a:spcPts val="0"/>
              </a:spcAft>
              <a:buClr>
                <a:srgbClr val="000000"/>
              </a:buClr>
              <a:buSzPts val="3200"/>
              <a:buFont typeface="Times New Roman"/>
              <a:buChar char="•"/>
            </a:pPr>
            <a:r>
              <a:rPr lang="en-US" sz="3200" b="0" i="0" u="none">
                <a:solidFill>
                  <a:srgbClr val="000000"/>
                </a:solidFill>
                <a:latin typeface="Arial"/>
                <a:ea typeface="Arial"/>
                <a:cs typeface="Arial"/>
                <a:sym typeface="Arial"/>
              </a:rPr>
              <a:t>Real-time scheduling</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7"/>
        <p:cNvGrpSpPr/>
        <p:nvPr/>
      </p:nvGrpSpPr>
      <p:grpSpPr>
        <a:xfrm>
          <a:off x="0" y="0"/>
          <a:ext cx="0" cy="0"/>
          <a:chOff x="0" y="0"/>
          <a:chExt cx="0" cy="0"/>
        </a:xfrm>
      </p:grpSpPr>
      <p:sp>
        <p:nvSpPr>
          <p:cNvPr id="1678" name="Google Shape;1678;p189"/>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Thread scheduling</a:t>
            </a:r>
            <a:endParaRPr/>
          </a:p>
        </p:txBody>
      </p:sp>
      <p:sp>
        <p:nvSpPr>
          <p:cNvPr id="1679" name="Google Shape;1679;p189"/>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An application can be implemented as a set of threads that cooperate and execute concurrently in the same address space. Criteria: When related threads run in parallel performance improves.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Load sharing</a:t>
            </a:r>
            <a:r>
              <a:rPr lang="en-US" sz="2000" b="0" i="0" u="none">
                <a:solidFill>
                  <a:srgbClr val="000000"/>
                </a:solidFill>
                <a:latin typeface="Arial"/>
                <a:ea typeface="Arial"/>
                <a:cs typeface="Arial"/>
                <a:sym typeface="Arial"/>
              </a:rPr>
              <a:t>: processes are  not assigned to a particular processor.</a:t>
            </a:r>
            <a:endParaRPr/>
          </a:p>
          <a:p>
            <a:pPr marL="311150" marR="0" lvl="0" indent="-311150" algn="l" rtl="0">
              <a:lnSpc>
                <a:spcPct val="150000"/>
              </a:lnSpc>
              <a:spcBef>
                <a:spcPts val="50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 global queue of ready threads is maintained and idle processor selects thread from the queue.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Gang scheduling</a:t>
            </a:r>
            <a:r>
              <a:rPr lang="en-US" sz="2000" b="0" i="0" u="none">
                <a:solidFill>
                  <a:srgbClr val="000000"/>
                </a:solidFill>
                <a:latin typeface="Arial"/>
                <a:ea typeface="Arial"/>
                <a:cs typeface="Arial"/>
                <a:sym typeface="Arial"/>
              </a:rPr>
              <a:t>: Bunch of related threads scheduled together to run on a set of processors at the same time, on one –to one basis.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4"/>
        <p:cNvGrpSpPr/>
        <p:nvPr/>
      </p:nvGrpSpPr>
      <p:grpSpPr>
        <a:xfrm>
          <a:off x="0" y="0"/>
          <a:ext cx="0" cy="0"/>
          <a:chOff x="0" y="0"/>
          <a:chExt cx="0" cy="0"/>
        </a:xfrm>
      </p:grpSpPr>
      <p:sp>
        <p:nvSpPr>
          <p:cNvPr id="1685" name="Google Shape;1685;p190"/>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Thread scheduling</a:t>
            </a:r>
            <a:endParaRPr/>
          </a:p>
        </p:txBody>
      </p:sp>
      <p:sp>
        <p:nvSpPr>
          <p:cNvPr id="1686" name="Google Shape;1686;p190"/>
          <p:cNvSpPr txBox="1"/>
          <p:nvPr/>
        </p:nvSpPr>
        <p:spPr>
          <a:xfrm>
            <a:off x="457200" y="990600"/>
            <a:ext cx="8229600" cy="51054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Dedicated processor assignment</a:t>
            </a:r>
            <a:r>
              <a:rPr lang="en-US" sz="2000" b="0" i="0" u="none">
                <a:solidFill>
                  <a:srgbClr val="000000"/>
                </a:solidFill>
                <a:latin typeface="Arial"/>
                <a:ea typeface="Arial"/>
                <a:cs typeface="Arial"/>
                <a:sym typeface="Arial"/>
              </a:rPr>
              <a:t>: Each program gets as many processors as there are parallel threads.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Dynamic scheduling</a:t>
            </a:r>
            <a:r>
              <a:rPr lang="en-US" sz="2000" b="0" i="0" u="none">
                <a:solidFill>
                  <a:srgbClr val="000000"/>
                </a:solidFill>
                <a:latin typeface="Arial"/>
                <a:ea typeface="Arial"/>
                <a:cs typeface="Arial"/>
                <a:sym typeface="Arial"/>
              </a:rPr>
              <a:t>: Scheduling done at run time.</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1"/>
        <p:cNvGrpSpPr/>
        <p:nvPr/>
      </p:nvGrpSpPr>
      <p:grpSpPr>
        <a:xfrm>
          <a:off x="0" y="0"/>
          <a:ext cx="0" cy="0"/>
          <a:chOff x="0" y="0"/>
          <a:chExt cx="0" cy="0"/>
        </a:xfrm>
      </p:grpSpPr>
      <p:sp>
        <p:nvSpPr>
          <p:cNvPr id="1692" name="Google Shape;1692;p191"/>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800"/>
              <a:buFont typeface="Arial"/>
              <a:buNone/>
            </a:pPr>
            <a:r>
              <a:rPr lang="en-US" sz="2800" b="1" i="0" u="none">
                <a:solidFill>
                  <a:srgbClr val="006633"/>
                </a:solidFill>
                <a:latin typeface="Arial"/>
                <a:ea typeface="Arial"/>
                <a:cs typeface="Arial"/>
                <a:sym typeface="Arial"/>
              </a:rPr>
              <a:t>Load sharing</a:t>
            </a:r>
            <a:r>
              <a:rPr lang="en-US" sz="2800" b="0" i="0" u="none">
                <a:solidFill>
                  <a:srgbClr val="006633"/>
                </a:solidFill>
                <a:latin typeface="Arial"/>
                <a:ea typeface="Arial"/>
                <a:cs typeface="Arial"/>
                <a:sym typeface="Arial"/>
              </a:rPr>
              <a:t>:</a:t>
            </a:r>
            <a:endParaRPr/>
          </a:p>
        </p:txBody>
      </p:sp>
      <p:sp>
        <p:nvSpPr>
          <p:cNvPr id="1693" name="Google Shape;1693;p191"/>
          <p:cNvSpPr txBox="1"/>
          <p:nvPr/>
        </p:nvSpPr>
        <p:spPr>
          <a:xfrm>
            <a:off x="457200" y="990600"/>
            <a:ext cx="8229600" cy="51054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Advantages:</a:t>
            </a:r>
            <a:endParaRPr/>
          </a:p>
          <a:p>
            <a:pPr marL="311150" marR="0" lvl="0" indent="-311150" algn="l" rtl="0">
              <a:lnSpc>
                <a:spcPct val="150000"/>
              </a:lnSpc>
              <a:spcBef>
                <a:spcPts val="500"/>
              </a:spcBef>
              <a:spcAft>
                <a:spcPts val="0"/>
              </a:spcAft>
              <a:buClr>
                <a:srgbClr val="CC9900"/>
              </a:buClr>
              <a:buSzPts val="2000"/>
              <a:buFont typeface="Arial"/>
              <a:buChar char="•"/>
            </a:pPr>
            <a:r>
              <a:rPr lang="en-US" sz="2000" b="0" i="0" u="none">
                <a:solidFill>
                  <a:srgbClr val="000000"/>
                </a:solidFill>
                <a:latin typeface="Arial"/>
                <a:ea typeface="Arial"/>
                <a:cs typeface="Arial"/>
                <a:sym typeface="Arial"/>
              </a:rPr>
              <a:t>The load is distributed evenly across the processors, assuring that no processor is idle.</a:t>
            </a:r>
            <a:endParaRPr/>
          </a:p>
          <a:p>
            <a:pPr marL="311150" marR="0" lvl="0" indent="-311150" algn="l" rtl="0">
              <a:lnSpc>
                <a:spcPct val="150000"/>
              </a:lnSpc>
              <a:spcBef>
                <a:spcPts val="500"/>
              </a:spcBef>
              <a:spcAft>
                <a:spcPts val="0"/>
              </a:spcAft>
              <a:buClr>
                <a:srgbClr val="CC9900"/>
              </a:buClr>
              <a:buSzPts val="2000"/>
              <a:buFont typeface="Arial"/>
              <a:buChar char="•"/>
            </a:pPr>
            <a:r>
              <a:rPr lang="en-US" sz="2000" b="0" i="0" u="none">
                <a:solidFill>
                  <a:srgbClr val="000000"/>
                </a:solidFill>
                <a:latin typeface="Arial"/>
                <a:ea typeface="Arial"/>
                <a:cs typeface="Arial"/>
                <a:sym typeface="Arial"/>
              </a:rPr>
              <a:t>No centralizer scheduler is required </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Three versions of Load sharing:</a:t>
            </a:r>
            <a:endParaRPr/>
          </a:p>
          <a:p>
            <a:pPr marL="311150" marR="0" lvl="0" indent="-311150" algn="l" rtl="0">
              <a:lnSpc>
                <a:spcPct val="150000"/>
              </a:lnSpc>
              <a:spcBef>
                <a:spcPts val="500"/>
              </a:spcBef>
              <a:spcAft>
                <a:spcPts val="0"/>
              </a:spcAft>
              <a:buClr>
                <a:srgbClr val="CC9900"/>
              </a:buClr>
              <a:buSzPts val="2000"/>
              <a:buFont typeface="Arial"/>
              <a:buChar char="•"/>
            </a:pPr>
            <a:r>
              <a:rPr lang="en-US" sz="2000" b="0" i="0" u="none">
                <a:solidFill>
                  <a:srgbClr val="000000"/>
                </a:solidFill>
                <a:latin typeface="Arial"/>
                <a:ea typeface="Arial"/>
                <a:cs typeface="Arial"/>
                <a:sym typeface="Arial"/>
              </a:rPr>
              <a:t>FCFS</a:t>
            </a:r>
            <a:endParaRPr/>
          </a:p>
          <a:p>
            <a:pPr marL="311150" marR="0" lvl="0" indent="-311150" algn="l" rtl="0">
              <a:lnSpc>
                <a:spcPct val="150000"/>
              </a:lnSpc>
              <a:spcBef>
                <a:spcPts val="500"/>
              </a:spcBef>
              <a:spcAft>
                <a:spcPts val="0"/>
              </a:spcAft>
              <a:buClr>
                <a:srgbClr val="CC9900"/>
              </a:buClr>
              <a:buSzPts val="2000"/>
              <a:buFont typeface="Arial"/>
              <a:buChar char="•"/>
            </a:pPr>
            <a:r>
              <a:rPr lang="en-US" sz="2000" b="0" i="0" u="none">
                <a:solidFill>
                  <a:srgbClr val="000000"/>
                </a:solidFill>
                <a:latin typeface="Arial"/>
                <a:ea typeface="Arial"/>
                <a:cs typeface="Arial"/>
                <a:sym typeface="Arial"/>
              </a:rPr>
              <a:t>Smallest number of threads first</a:t>
            </a:r>
            <a:endParaRPr/>
          </a:p>
          <a:p>
            <a:pPr marL="311150" marR="0" lvl="0" indent="-311150" algn="l" rtl="0">
              <a:lnSpc>
                <a:spcPct val="150000"/>
              </a:lnSpc>
              <a:spcBef>
                <a:spcPts val="500"/>
              </a:spcBef>
              <a:spcAft>
                <a:spcPts val="0"/>
              </a:spcAft>
              <a:buClr>
                <a:srgbClr val="CC9900"/>
              </a:buClr>
              <a:buSzPts val="2000"/>
              <a:buFont typeface="Arial"/>
              <a:buChar char="•"/>
            </a:pPr>
            <a:r>
              <a:rPr lang="en-US" sz="2000" b="0" i="0" u="none">
                <a:solidFill>
                  <a:srgbClr val="000000"/>
                </a:solidFill>
                <a:latin typeface="Arial"/>
                <a:ea typeface="Arial"/>
                <a:cs typeface="Arial"/>
                <a:sym typeface="Arial"/>
              </a:rPr>
              <a:t>Pre-emptive smallest number of threads first</a:t>
            </a:r>
            <a:endParaRPr/>
          </a:p>
          <a:p>
            <a:pPr marL="311150" marR="0" lvl="0" indent="-311150" algn="l" rtl="0">
              <a:lnSpc>
                <a:spcPct val="150000"/>
              </a:lnSpc>
              <a:spcBef>
                <a:spcPts val="5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8"/>
        <p:cNvGrpSpPr/>
        <p:nvPr/>
      </p:nvGrpSpPr>
      <p:grpSpPr>
        <a:xfrm>
          <a:off x="0" y="0"/>
          <a:ext cx="0" cy="0"/>
          <a:chOff x="0" y="0"/>
          <a:chExt cx="0" cy="0"/>
        </a:xfrm>
      </p:grpSpPr>
      <p:sp>
        <p:nvSpPr>
          <p:cNvPr id="1699" name="Google Shape;1699;p192"/>
          <p:cNvSpPr txBox="1"/>
          <p:nvPr/>
        </p:nvSpPr>
        <p:spPr>
          <a:xfrm>
            <a:off x="457200" y="277812"/>
            <a:ext cx="8229600" cy="4079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000"/>
              <a:buFont typeface="Arial"/>
              <a:buNone/>
            </a:pPr>
            <a:r>
              <a:rPr lang="en-US" sz="2000" b="0" i="0" u="none">
                <a:solidFill>
                  <a:srgbClr val="006633"/>
                </a:solidFill>
                <a:latin typeface="Arial"/>
                <a:ea typeface="Arial"/>
                <a:cs typeface="Arial"/>
                <a:sym typeface="Arial"/>
              </a:rPr>
              <a:t>Real-time systems</a:t>
            </a:r>
            <a:endParaRPr/>
          </a:p>
        </p:txBody>
      </p:sp>
      <p:sp>
        <p:nvSpPr>
          <p:cNvPr id="1700" name="Google Shape;1700;p192"/>
          <p:cNvSpPr txBox="1"/>
          <p:nvPr/>
        </p:nvSpPr>
        <p:spPr>
          <a:xfrm>
            <a:off x="457200" y="762000"/>
            <a:ext cx="8153400" cy="5486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Real-time computing is an important emerging discipline in CS and CE.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Control of lab experiments, robotics, process control, telecommunication etc.</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It is a type of computing where </a:t>
            </a:r>
            <a:r>
              <a:rPr lang="en-US" sz="2000" b="1" i="0" u="none">
                <a:solidFill>
                  <a:srgbClr val="000000"/>
                </a:solidFill>
                <a:latin typeface="Arial"/>
                <a:ea typeface="Arial"/>
                <a:cs typeface="Arial"/>
                <a:sym typeface="Arial"/>
              </a:rPr>
              <a:t>correctness of the computation depends not only on the logical results but also on the time at which the results are produced.</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Hard real-time systems: Must meet deadline. Ex: Space shuttle rendezvous with other space station.</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Soft real-time system: Deadlines are there but not mandatory. Results are discarded if the deadline is not met.</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5"/>
        <p:cNvGrpSpPr/>
        <p:nvPr/>
      </p:nvGrpSpPr>
      <p:grpSpPr>
        <a:xfrm>
          <a:off x="0" y="0"/>
          <a:ext cx="0" cy="0"/>
          <a:chOff x="0" y="0"/>
          <a:chExt cx="0" cy="0"/>
        </a:xfrm>
      </p:grpSpPr>
      <p:sp>
        <p:nvSpPr>
          <p:cNvPr id="1706" name="Google Shape;1706;p193"/>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Characteristics of Real-Time (RT) systems</a:t>
            </a:r>
            <a:endParaRPr/>
          </a:p>
        </p:txBody>
      </p:sp>
      <p:sp>
        <p:nvSpPr>
          <p:cNvPr id="1707" name="Google Shape;1707;p193"/>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Determinism</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Responsiveness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User control</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Reliability</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Fail-soft operation</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2"/>
        <p:cNvGrpSpPr/>
        <p:nvPr/>
      </p:nvGrpSpPr>
      <p:grpSpPr>
        <a:xfrm>
          <a:off x="0" y="0"/>
          <a:ext cx="0" cy="0"/>
          <a:chOff x="0" y="0"/>
          <a:chExt cx="0" cy="0"/>
        </a:xfrm>
      </p:grpSpPr>
      <p:sp>
        <p:nvSpPr>
          <p:cNvPr id="1713" name="Google Shape;1713;p194"/>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 Deterministic Response</a:t>
            </a:r>
            <a:endParaRPr/>
          </a:p>
        </p:txBody>
      </p:sp>
      <p:sp>
        <p:nvSpPr>
          <p:cNvPr id="1714" name="Google Shape;1714;p194"/>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External event and timings dictate the request of service.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OS’s response depends on the speed at which it can respond to interrupts and on whether the system has sufficient capacity to handle requests.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Determinism</a:t>
            </a:r>
            <a:r>
              <a:rPr lang="en-US" sz="2000" b="0" i="0" u="none">
                <a:solidFill>
                  <a:srgbClr val="000000"/>
                </a:solidFill>
                <a:latin typeface="Arial"/>
                <a:ea typeface="Arial"/>
                <a:cs typeface="Arial"/>
                <a:sym typeface="Arial"/>
              </a:rPr>
              <a:t> is concerned with how long the OS delays before acknowledging an interrupt.</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In non-RT this delay may be in the order of 10’s and 100’s of millisecs, whereas in an RT it may have few microsec to 1millisec.</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9"/>
        <p:cNvGrpSpPr/>
        <p:nvPr/>
      </p:nvGrpSpPr>
      <p:grpSpPr>
        <a:xfrm>
          <a:off x="0" y="0"/>
          <a:ext cx="0" cy="0"/>
          <a:chOff x="0" y="0"/>
          <a:chExt cx="0" cy="0"/>
        </a:xfrm>
      </p:grpSpPr>
      <p:sp>
        <p:nvSpPr>
          <p:cNvPr id="1720" name="Google Shape;1720;p195"/>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 Responsiveness</a:t>
            </a:r>
            <a:endParaRPr/>
          </a:p>
        </p:txBody>
      </p:sp>
      <p:sp>
        <p:nvSpPr>
          <p:cNvPr id="1721" name="Google Shape;1721;p195"/>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Responsiveness</a:t>
            </a:r>
            <a:r>
              <a:rPr lang="en-US" sz="2000" b="0" i="0" u="none">
                <a:solidFill>
                  <a:srgbClr val="000000"/>
                </a:solidFill>
                <a:latin typeface="Arial"/>
                <a:ea typeface="Arial"/>
                <a:cs typeface="Arial"/>
                <a:sym typeface="Arial"/>
              </a:rPr>
              <a:t> is the time for servicing the interrupt once it has been acknowledged.</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Comprises:</a:t>
            </a:r>
            <a:endParaRPr/>
          </a:p>
          <a:p>
            <a:pPr marL="638175" marR="0" lvl="1" indent="-325437" algn="l" rtl="0">
              <a:lnSpc>
                <a:spcPct val="150000"/>
              </a:lnSpc>
              <a:spcBef>
                <a:spcPts val="5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Time to transfer control, (and context switch)  and execute the ISR</a:t>
            </a:r>
            <a:endParaRPr/>
          </a:p>
          <a:p>
            <a:pPr marL="638175" marR="0" lvl="1" indent="-325437" algn="l" rtl="0">
              <a:lnSpc>
                <a:spcPct val="150000"/>
              </a:lnSpc>
              <a:spcBef>
                <a:spcPts val="5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Time to handle nested interrupts, the interrupts that should be serviced when executing this ISR. Higher priority Interrupts.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response time = F(responsiveness, determinism)</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6"/>
        <p:cNvGrpSpPr/>
        <p:nvPr/>
      </p:nvGrpSpPr>
      <p:grpSpPr>
        <a:xfrm>
          <a:off x="0" y="0"/>
          <a:ext cx="0" cy="0"/>
          <a:chOff x="0" y="0"/>
          <a:chExt cx="0" cy="0"/>
        </a:xfrm>
      </p:grpSpPr>
      <p:sp>
        <p:nvSpPr>
          <p:cNvPr id="1727" name="Google Shape;1727;p196"/>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 User Control</a:t>
            </a:r>
            <a:endParaRPr/>
          </a:p>
        </p:txBody>
      </p:sp>
      <p:sp>
        <p:nvSpPr>
          <p:cNvPr id="1728" name="Google Shape;1728;p196"/>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User control </a:t>
            </a:r>
            <a:r>
              <a:rPr lang="en-US" sz="2000" b="0" i="0" u="none">
                <a:solidFill>
                  <a:srgbClr val="000000"/>
                </a:solidFill>
                <a:latin typeface="Arial"/>
                <a:ea typeface="Arial"/>
                <a:cs typeface="Arial"/>
                <a:sym typeface="Arial"/>
              </a:rPr>
              <a:t>: User has a much broader control in RT-OS than in regular OS.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Priority</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Hard or soft deadlines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Deadlines</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3"/>
        <p:cNvGrpSpPr/>
        <p:nvPr/>
      </p:nvGrpSpPr>
      <p:grpSpPr>
        <a:xfrm>
          <a:off x="0" y="0"/>
          <a:ext cx="0" cy="0"/>
          <a:chOff x="0" y="0"/>
          <a:chExt cx="0" cy="0"/>
        </a:xfrm>
      </p:grpSpPr>
      <p:sp>
        <p:nvSpPr>
          <p:cNvPr id="1734" name="Google Shape;1734;p197"/>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 Reliability</a:t>
            </a:r>
            <a:endParaRPr/>
          </a:p>
        </p:txBody>
      </p:sp>
      <p:sp>
        <p:nvSpPr>
          <p:cNvPr id="1735" name="Google Shape;1735;p197"/>
          <p:cNvSpPr txBox="1"/>
          <p:nvPr/>
        </p:nvSpPr>
        <p:spPr>
          <a:xfrm>
            <a:off x="685800" y="990600"/>
            <a:ext cx="7772400" cy="52578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1" i="0" u="none">
                <a:solidFill>
                  <a:srgbClr val="000000"/>
                </a:solidFill>
                <a:latin typeface="Arial"/>
                <a:ea typeface="Arial"/>
                <a:cs typeface="Arial"/>
                <a:sym typeface="Arial"/>
              </a:rPr>
              <a:t>Reliability</a:t>
            </a:r>
            <a:r>
              <a:rPr lang="en-US" sz="2000" b="0" i="0" u="none">
                <a:solidFill>
                  <a:srgbClr val="000000"/>
                </a:solidFill>
                <a:latin typeface="Arial"/>
                <a:ea typeface="Arial"/>
                <a:cs typeface="Arial"/>
                <a:sym typeface="Arial"/>
              </a:rPr>
              <a:t>: A processor failure in a non-RT may result in reduced level of service. But in an RT it may be catastrophic : life and death, financial loss, equipment damage.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sp>
        <p:nvSpPr>
          <p:cNvPr id="230" name="Google Shape;230;p27"/>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19</a:t>
            </a:fld>
            <a:endParaRPr/>
          </a:p>
        </p:txBody>
      </p:sp>
      <p:sp>
        <p:nvSpPr>
          <p:cNvPr id="231" name="Google Shape;231;p27"/>
          <p:cNvSpPr txBox="1"/>
          <p:nvPr/>
        </p:nvSpPr>
        <p:spPr>
          <a:xfrm>
            <a:off x="533400" y="301625"/>
            <a:ext cx="8229600" cy="4587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Short-Tem Scheduling Criteria</a:t>
            </a:r>
            <a:endParaRPr/>
          </a:p>
        </p:txBody>
      </p:sp>
      <p:sp>
        <p:nvSpPr>
          <p:cNvPr id="232" name="Google Shape;232;p27"/>
          <p:cNvSpPr txBox="1"/>
          <p:nvPr/>
        </p:nvSpPr>
        <p:spPr>
          <a:xfrm>
            <a:off x="457200" y="914400"/>
            <a:ext cx="7886700" cy="5334000"/>
          </a:xfrm>
          <a:prstGeom prst="rect">
            <a:avLst/>
          </a:prstGeom>
          <a:noFill/>
          <a:ln>
            <a:noFill/>
          </a:ln>
        </p:spPr>
        <p:txBody>
          <a:bodyPr spcFirstLastPara="1" wrap="square" lIns="92150" tIns="46075" rIns="92150" bIns="46075" anchor="t" anchorCtr="0">
            <a:noAutofit/>
          </a:bodyPr>
          <a:lstStyle/>
          <a:p>
            <a:pPr marL="342900" marR="0" lvl="0" indent="-314325" algn="just" rtl="0">
              <a:lnSpc>
                <a:spcPct val="100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User-oriented:</a:t>
            </a:r>
            <a:r>
              <a:rPr lang="en-US" sz="1800" b="0" i="0" u="none">
                <a:solidFill>
                  <a:srgbClr val="000000"/>
                </a:solidFill>
                <a:latin typeface="Arial"/>
                <a:ea typeface="Arial"/>
                <a:cs typeface="Arial"/>
                <a:sym typeface="Arial"/>
              </a:rPr>
              <a:t> relate to the behaviour of the system as perceived by the individual user or process</a:t>
            </a:r>
            <a:endParaRPr/>
          </a:p>
          <a:p>
            <a:pPr marL="1308100" marR="0" lvl="3" indent="-290512" algn="just" rtl="0">
              <a:lnSpc>
                <a:spcPct val="100000"/>
              </a:lnSpc>
              <a:spcBef>
                <a:spcPts val="400"/>
              </a:spcBef>
              <a:spcAft>
                <a:spcPts val="0"/>
              </a:spcAft>
              <a:buClr>
                <a:srgbClr val="3B812F"/>
              </a:buClr>
              <a:buSzPts val="1600"/>
              <a:buFont typeface="Noto Sans Symbols"/>
              <a:buChar char="❑"/>
            </a:pPr>
            <a:r>
              <a:rPr lang="en-US" sz="1600" b="1" i="0" u="none" strike="noStrike" cap="none">
                <a:solidFill>
                  <a:srgbClr val="000000"/>
                </a:solidFill>
                <a:latin typeface="Arial"/>
                <a:ea typeface="Arial"/>
                <a:cs typeface="Arial"/>
                <a:sym typeface="Arial"/>
              </a:rPr>
              <a:t>Measure of user satisfaction</a:t>
            </a:r>
            <a:endParaRPr/>
          </a:p>
          <a:p>
            <a:pPr marL="1308100" marR="0" lvl="3" indent="-290512" algn="just" rtl="0">
              <a:lnSpc>
                <a:spcPct val="100000"/>
              </a:lnSpc>
              <a:spcBef>
                <a:spcPts val="400"/>
              </a:spcBef>
              <a:spcAft>
                <a:spcPts val="0"/>
              </a:spcAft>
              <a:buClr>
                <a:srgbClr val="3B812F"/>
              </a:buClr>
              <a:buSzPts val="1600"/>
              <a:buFont typeface="Noto Sans Symbols"/>
              <a:buChar char="❑"/>
            </a:pPr>
            <a:r>
              <a:rPr lang="en-US" sz="1600" b="1" i="0" u="none" strike="noStrike" cap="none">
                <a:solidFill>
                  <a:srgbClr val="000000"/>
                </a:solidFill>
                <a:latin typeface="Arial"/>
                <a:ea typeface="Arial"/>
                <a:cs typeface="Arial"/>
                <a:sym typeface="Arial"/>
              </a:rPr>
              <a:t>Response time in case of interactive systems</a:t>
            </a:r>
            <a:endParaRPr/>
          </a:p>
          <a:p>
            <a:pPr marL="1308100" marR="0" lvl="3" indent="-290512" algn="just" rtl="0">
              <a:lnSpc>
                <a:spcPct val="100000"/>
              </a:lnSpc>
              <a:spcBef>
                <a:spcPts val="400"/>
              </a:spcBef>
              <a:spcAft>
                <a:spcPts val="0"/>
              </a:spcAft>
              <a:buClr>
                <a:srgbClr val="3B812F"/>
              </a:buClr>
              <a:buSzPts val="1600"/>
              <a:buFont typeface="Noto Sans Symbols"/>
              <a:buChar char="❑"/>
            </a:pPr>
            <a:r>
              <a:rPr lang="en-US" sz="1600" b="1" i="0" u="none" strike="noStrike" cap="none">
                <a:solidFill>
                  <a:srgbClr val="000000"/>
                </a:solidFill>
                <a:latin typeface="Arial"/>
                <a:ea typeface="Arial"/>
                <a:cs typeface="Arial"/>
                <a:sym typeface="Arial"/>
              </a:rPr>
              <a:t>Turnaround Time</a:t>
            </a:r>
            <a:endParaRPr/>
          </a:p>
          <a:p>
            <a:pPr marL="1308100" marR="0" lvl="3" indent="-290512" algn="just" rtl="0">
              <a:lnSpc>
                <a:spcPct val="100000"/>
              </a:lnSpc>
              <a:spcBef>
                <a:spcPts val="400"/>
              </a:spcBef>
              <a:spcAft>
                <a:spcPts val="0"/>
              </a:spcAft>
              <a:buClr>
                <a:srgbClr val="3B812F"/>
              </a:buClr>
              <a:buSzPts val="1600"/>
              <a:buFont typeface="Noto Sans Symbols"/>
              <a:buChar char="❑"/>
            </a:pPr>
            <a:r>
              <a:rPr lang="en-US" sz="1600" b="1" i="0" u="none" strike="noStrike" cap="none">
                <a:solidFill>
                  <a:srgbClr val="000000"/>
                </a:solidFill>
                <a:latin typeface="Arial"/>
                <a:ea typeface="Arial"/>
                <a:cs typeface="Arial"/>
                <a:sym typeface="Arial"/>
              </a:rPr>
              <a:t>Important on almost all systems</a:t>
            </a:r>
            <a:endParaRPr/>
          </a:p>
          <a:p>
            <a:pPr marL="342900" marR="0" lvl="0" indent="-314325" algn="just" rtl="0">
              <a:lnSpc>
                <a:spcPct val="100000"/>
              </a:lnSpc>
              <a:spcBef>
                <a:spcPts val="40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System-oriented: </a:t>
            </a:r>
            <a:r>
              <a:rPr lang="en-US" sz="1800" b="0" i="0" u="none">
                <a:solidFill>
                  <a:srgbClr val="000000"/>
                </a:solidFill>
                <a:latin typeface="Arial"/>
                <a:ea typeface="Arial"/>
                <a:cs typeface="Arial"/>
                <a:sym typeface="Arial"/>
              </a:rPr>
              <a:t>focused on effective and efficient utilization of the processor. </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Measure of system performance</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Processor utilization: keep the CPU as busy as possible</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Fairness</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Throughput: number of process completed per unit time</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Waiting time – amount of time a process has been waiting in the ready queue</a:t>
            </a:r>
            <a:endParaRPr/>
          </a:p>
          <a:p>
            <a:pPr marL="1308100" marR="0" lvl="3" indent="-290512" algn="just" rtl="0">
              <a:lnSpc>
                <a:spcPct val="10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Times New Roman"/>
                <a:ea typeface="Times New Roman"/>
                <a:cs typeface="Times New Roman"/>
                <a:sym typeface="Times New Roman"/>
              </a:rPr>
              <a:t>Not that important on single user systems</a:t>
            </a:r>
            <a:endParaRPr/>
          </a:p>
          <a:p>
            <a:pPr marL="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0"/>
        <p:cNvGrpSpPr/>
        <p:nvPr/>
      </p:nvGrpSpPr>
      <p:grpSpPr>
        <a:xfrm>
          <a:off x="0" y="0"/>
          <a:ext cx="0" cy="0"/>
          <a:chOff x="0" y="0"/>
          <a:chExt cx="0" cy="0"/>
        </a:xfrm>
      </p:grpSpPr>
      <p:sp>
        <p:nvSpPr>
          <p:cNvPr id="1741" name="Google Shape;1741;p198"/>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800"/>
              <a:buFont typeface="Arial"/>
              <a:buNone/>
            </a:pPr>
            <a:r>
              <a:rPr lang="en-US" sz="2800" b="0" i="0" u="none">
                <a:solidFill>
                  <a:srgbClr val="006633"/>
                </a:solidFill>
                <a:latin typeface="Arial"/>
                <a:ea typeface="Arial"/>
                <a:cs typeface="Arial"/>
                <a:sym typeface="Arial"/>
              </a:rPr>
              <a:t>Fail-soft operation:</a:t>
            </a:r>
            <a:endParaRPr/>
          </a:p>
        </p:txBody>
      </p:sp>
      <p:sp>
        <p:nvSpPr>
          <p:cNvPr id="1742" name="Google Shape;1742;p198"/>
          <p:cNvSpPr txBox="1"/>
          <p:nvPr/>
        </p:nvSpPr>
        <p:spPr>
          <a:xfrm>
            <a:off x="457200" y="990600"/>
            <a:ext cx="8229600" cy="51054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Fail-soft operation: Ability of the system to fail in such a way preserve as much capability and data as possible.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In the event of a failure, immediate detection and correction is important.</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Notify user processes to rollback.</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7"/>
        <p:cNvGrpSpPr/>
        <p:nvPr/>
      </p:nvGrpSpPr>
      <p:grpSpPr>
        <a:xfrm>
          <a:off x="0" y="0"/>
          <a:ext cx="0" cy="0"/>
          <a:chOff x="0" y="0"/>
          <a:chExt cx="0" cy="0"/>
        </a:xfrm>
      </p:grpSpPr>
      <p:sp>
        <p:nvSpPr>
          <p:cNvPr id="1748" name="Google Shape;1748;p199"/>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Requirements of RT</a:t>
            </a:r>
            <a:endParaRPr/>
          </a:p>
        </p:txBody>
      </p:sp>
      <p:sp>
        <p:nvSpPr>
          <p:cNvPr id="1749" name="Google Shape;1749;p199"/>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Fast context switch</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Minimal functionality  (small size) </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Ability to respond to interrupts quickly (Special interrupts handlers)</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Multitasking with signals and alarms</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Special storage to accumulate data fast</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1" i="0" u="none">
                <a:solidFill>
                  <a:srgbClr val="000000"/>
                </a:solidFill>
                <a:latin typeface="Arial"/>
                <a:ea typeface="Arial"/>
                <a:cs typeface="Arial"/>
                <a:sym typeface="Arial"/>
              </a:rPr>
              <a:t>Pre-emptive scheduling</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4"/>
        <p:cNvGrpSpPr/>
        <p:nvPr/>
      </p:nvGrpSpPr>
      <p:grpSpPr>
        <a:xfrm>
          <a:off x="0" y="0"/>
          <a:ext cx="0" cy="0"/>
          <a:chOff x="0" y="0"/>
          <a:chExt cx="0" cy="0"/>
        </a:xfrm>
      </p:grpSpPr>
      <p:sp>
        <p:nvSpPr>
          <p:cNvPr id="1755" name="Google Shape;1755;p200"/>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Requirements of RT (contd.)</a:t>
            </a:r>
            <a:endParaRPr/>
          </a:p>
        </p:txBody>
      </p:sp>
      <p:sp>
        <p:nvSpPr>
          <p:cNvPr id="1756" name="Google Shape;1756;p200"/>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Priority levels</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Minimizing interrupt disables</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Short-term scheduler (“omni-potent”)</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Time monitor</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Goal: Complete all hard real-time tasks by dead-line. Complete as many soft real-time tasks as possible by their deadline.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1"/>
        <p:cNvGrpSpPr/>
        <p:nvPr/>
      </p:nvGrpSpPr>
      <p:grpSpPr>
        <a:xfrm>
          <a:off x="0" y="0"/>
          <a:ext cx="0" cy="0"/>
          <a:chOff x="0" y="0"/>
          <a:chExt cx="0" cy="0"/>
        </a:xfrm>
      </p:grpSpPr>
      <p:sp>
        <p:nvSpPr>
          <p:cNvPr id="1762" name="Google Shape;1762;p201"/>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scheduling</a:t>
            </a:r>
            <a:endParaRPr/>
          </a:p>
        </p:txBody>
      </p:sp>
      <p:sp>
        <p:nvSpPr>
          <p:cNvPr id="1763" name="Google Shape;1763;p201"/>
          <p:cNvSpPr txBox="1"/>
          <p:nvPr/>
        </p:nvSpPr>
        <p:spPr>
          <a:xfrm>
            <a:off x="457200" y="990600"/>
            <a:ext cx="8229600" cy="51054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Static table-driven approach</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Static priority-driven preemptive scheduling</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Dynamic planning-based scheduling</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Dynamic best-effort scheduling:</a:t>
            </a:r>
            <a:endParaRPr/>
          </a:p>
          <a:p>
            <a:pPr marL="311150" marR="0" lvl="0" indent="-311150"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8"/>
        <p:cNvGrpSpPr/>
        <p:nvPr/>
      </p:nvGrpSpPr>
      <p:grpSpPr>
        <a:xfrm>
          <a:off x="0" y="0"/>
          <a:ext cx="0" cy="0"/>
          <a:chOff x="0" y="0"/>
          <a:chExt cx="0" cy="0"/>
        </a:xfrm>
      </p:grpSpPr>
      <p:sp>
        <p:nvSpPr>
          <p:cNvPr id="1769" name="Google Shape;1769;p202"/>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scheduling</a:t>
            </a:r>
            <a:endParaRPr/>
          </a:p>
        </p:txBody>
      </p:sp>
      <p:sp>
        <p:nvSpPr>
          <p:cNvPr id="1770" name="Google Shape;1770;p202"/>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Static table-driven approach</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For periodic tasks.</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Input for analysis consists of : periodic arrival time, execution time, ending time, priorities.</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Inflexible to dynamic changes.</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General policy: earliest deadline first.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5"/>
        <p:cNvGrpSpPr/>
        <p:nvPr/>
      </p:nvGrpSpPr>
      <p:grpSpPr>
        <a:xfrm>
          <a:off x="0" y="0"/>
          <a:ext cx="0" cy="0"/>
          <a:chOff x="0" y="0"/>
          <a:chExt cx="0" cy="0"/>
        </a:xfrm>
      </p:grpSpPr>
      <p:sp>
        <p:nvSpPr>
          <p:cNvPr id="1776" name="Google Shape;1776;p203"/>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scheduling</a:t>
            </a:r>
            <a:endParaRPr/>
          </a:p>
        </p:txBody>
      </p:sp>
      <p:sp>
        <p:nvSpPr>
          <p:cNvPr id="1777" name="Google Shape;1777;p203"/>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Static priority-driven preemptive scheduling</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For use with non-RT systems: Priority based preemptive scheduling. </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Priority assignment based on real-time constraints.</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Example: Rate monotonic algorithm</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2"/>
        <p:cNvGrpSpPr/>
        <p:nvPr/>
      </p:nvGrpSpPr>
      <p:grpSpPr>
        <a:xfrm>
          <a:off x="0" y="0"/>
          <a:ext cx="0" cy="0"/>
          <a:chOff x="0" y="0"/>
          <a:chExt cx="0" cy="0"/>
        </a:xfrm>
      </p:grpSpPr>
      <p:sp>
        <p:nvSpPr>
          <p:cNvPr id="1783" name="Google Shape;1783;p204"/>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scheduling</a:t>
            </a:r>
            <a:endParaRPr/>
          </a:p>
        </p:txBody>
      </p:sp>
      <p:sp>
        <p:nvSpPr>
          <p:cNvPr id="1784" name="Google Shape;1784;p204"/>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Dynamic planning-based scheduling</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After the task arrives before execution begins, a schedule is prepared that includes the new as well as the existing tasks.</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If the new one can go without affecting the existing schedules than nothing is revised.</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Else schedules are revised to accommodate the new task.</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Remember that sometimes new tasks may be rejected if deadlines cannot be met.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9"/>
        <p:cNvGrpSpPr/>
        <p:nvPr/>
      </p:nvGrpSpPr>
      <p:grpSpPr>
        <a:xfrm>
          <a:off x="0" y="0"/>
          <a:ext cx="0" cy="0"/>
          <a:chOff x="0" y="0"/>
          <a:chExt cx="0" cy="0"/>
        </a:xfrm>
      </p:grpSpPr>
      <p:sp>
        <p:nvSpPr>
          <p:cNvPr id="1790" name="Google Shape;1790;p205"/>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RT scheduling</a:t>
            </a:r>
            <a:endParaRPr/>
          </a:p>
        </p:txBody>
      </p:sp>
      <p:sp>
        <p:nvSpPr>
          <p:cNvPr id="1791" name="Google Shape;1791;p205"/>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Dynamic best-effort scheduling: </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used in most commercial RTs of today</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tasks are aperiodic, no static scheduling is possible</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some short-term scheduling such as shortest deadline first is used.</a:t>
            </a:r>
            <a:endParaRPr/>
          </a:p>
          <a:p>
            <a:pPr marL="638175" marR="0" lvl="1" indent="-325437" algn="l" rtl="0">
              <a:lnSpc>
                <a:spcPct val="150000"/>
              </a:lnSpc>
              <a:spcBef>
                <a:spcPts val="400"/>
              </a:spcBef>
              <a:spcAft>
                <a:spcPts val="0"/>
              </a:spcAft>
              <a:buClr>
                <a:srgbClr val="3B812F"/>
              </a:buClr>
              <a:buSzPts val="1800"/>
              <a:buFont typeface="Noto Sans Symbols"/>
              <a:buChar char="❑"/>
            </a:pPr>
            <a:r>
              <a:rPr lang="en-US" sz="1800" b="0" i="0" u="none" strike="noStrike" cap="none">
                <a:solidFill>
                  <a:srgbClr val="000000"/>
                </a:solidFill>
                <a:latin typeface="Arial"/>
                <a:ea typeface="Arial"/>
                <a:cs typeface="Arial"/>
                <a:sym typeface="Arial"/>
              </a:rPr>
              <a:t>Until the task completes we do not know whether it has met the deadline.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7"/>
        <p:cNvGrpSpPr/>
        <p:nvPr/>
      </p:nvGrpSpPr>
      <p:grpSpPr>
        <a:xfrm>
          <a:off x="0" y="0"/>
          <a:ext cx="0" cy="0"/>
          <a:chOff x="0" y="0"/>
          <a:chExt cx="0" cy="0"/>
        </a:xfrm>
      </p:grpSpPr>
      <p:sp>
        <p:nvSpPr>
          <p:cNvPr id="1798" name="Google Shape;1798;p206"/>
          <p:cNvSpPr txBox="1"/>
          <p:nvPr/>
        </p:nvSpPr>
        <p:spPr>
          <a:xfrm>
            <a:off x="685800" y="685800"/>
            <a:ext cx="7772400" cy="2127250"/>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4300"/>
              <a:buFont typeface="Arial"/>
              <a:buNone/>
            </a:pPr>
            <a:r>
              <a:rPr lang="en-US" sz="4300" b="0" i="0" u="none">
                <a:solidFill>
                  <a:srgbClr val="006633"/>
                </a:solidFill>
                <a:latin typeface="Arial"/>
                <a:ea typeface="Arial"/>
                <a:cs typeface="Arial"/>
                <a:sym typeface="Arial"/>
              </a:rPr>
              <a:t>End of Chapter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sp>
        <p:nvSpPr>
          <p:cNvPr id="85" name="Google Shape;85;p10"/>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a:t>
            </a:fld>
            <a:endParaRPr/>
          </a:p>
        </p:txBody>
      </p:sp>
      <p:sp>
        <p:nvSpPr>
          <p:cNvPr id="86" name="Google Shape;86;p10"/>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87" name="Google Shape;87;p10"/>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a:t>
            </a:r>
            <a:r>
              <a:rPr lang="en-US" sz="2600" b="0" i="0" u="none">
                <a:solidFill>
                  <a:srgbClr val="000000"/>
                </a:solidFill>
                <a:latin typeface="Arial"/>
                <a:ea typeface="Arial"/>
                <a:cs typeface="Arial"/>
                <a:sym typeface="Arial"/>
              </a:rPr>
              <a:t>Uniprocessor Scheduling: Types of Scheduling: Preemptive, Non-preemptive, Long-term, Medium-term,  Short-term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Scheduling Algorithms: FCFS, SJF, RR, Priority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Multiprocessor Scheduling: Granularity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Design Issues, Process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Principles of deadlock, Deadlock Avoidance</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Detection, Deadlock Prevention</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Recovery</a:t>
            </a:r>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
        <p:nvSpPr>
          <p:cNvPr id="88" name="Google Shape;88;p10"/>
          <p:cNvSpPr/>
          <p:nvPr/>
        </p:nvSpPr>
        <p:spPr>
          <a:xfrm>
            <a:off x="360362" y="1079500"/>
            <a:ext cx="539750" cy="360362"/>
          </a:xfrm>
          <a:prstGeom prst="rightArrow">
            <a:avLst>
              <a:gd name="adj1" fmla="val 16200"/>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7"/>
        <p:cNvGrpSpPr/>
        <p:nvPr/>
      </p:nvGrpSpPr>
      <p:grpSpPr>
        <a:xfrm>
          <a:off x="0" y="0"/>
          <a:ext cx="0" cy="0"/>
          <a:chOff x="0" y="0"/>
          <a:chExt cx="0" cy="0"/>
        </a:xfrm>
      </p:grpSpPr>
      <p:sp>
        <p:nvSpPr>
          <p:cNvPr id="238" name="Google Shape;238;p28"/>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20</a:t>
            </a:fld>
            <a:endParaRPr/>
          </a:p>
        </p:txBody>
      </p:sp>
      <p:sp>
        <p:nvSpPr>
          <p:cNvPr id="239" name="Google Shape;239;p28"/>
          <p:cNvSpPr txBox="1"/>
          <p:nvPr/>
        </p:nvSpPr>
        <p:spPr>
          <a:xfrm>
            <a:off x="457200" y="304800"/>
            <a:ext cx="8228012" cy="5619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8000"/>
              </a:buClr>
              <a:buSzPts val="2800"/>
              <a:buFont typeface="Arial"/>
              <a:buNone/>
            </a:pPr>
            <a:r>
              <a:rPr lang="en-US" sz="2800" b="0" i="0" u="none">
                <a:solidFill>
                  <a:srgbClr val="008000"/>
                </a:solidFill>
                <a:latin typeface="Arial"/>
                <a:ea typeface="Arial"/>
                <a:cs typeface="Arial"/>
                <a:sym typeface="Arial"/>
              </a:rPr>
              <a:t>Interdependent  Scheduling Criteria</a:t>
            </a:r>
            <a:endParaRPr/>
          </a:p>
        </p:txBody>
      </p:sp>
      <p:pic>
        <p:nvPicPr>
          <p:cNvPr id="240" name="Google Shape;240;p28"/>
          <p:cNvPicPr preferRelativeResize="0"/>
          <p:nvPr/>
        </p:nvPicPr>
        <p:blipFill rotWithShape="1">
          <a:blip r:embed="rId3">
            <a:alphaModFix/>
          </a:blip>
          <a:srcRect/>
          <a:stretch/>
        </p:blipFill>
        <p:spPr>
          <a:xfrm>
            <a:off x="539750" y="1079500"/>
            <a:ext cx="7740650" cy="48609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5"/>
        <p:cNvGrpSpPr/>
        <p:nvPr/>
      </p:nvGrpSpPr>
      <p:grpSpPr>
        <a:xfrm>
          <a:off x="0" y="0"/>
          <a:ext cx="0" cy="0"/>
          <a:chOff x="0" y="0"/>
          <a:chExt cx="0" cy="0"/>
        </a:xfrm>
      </p:grpSpPr>
      <p:sp>
        <p:nvSpPr>
          <p:cNvPr id="246" name="Google Shape;246;p29"/>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21</a:t>
            </a:fld>
            <a:endParaRPr/>
          </a:p>
        </p:txBody>
      </p:sp>
      <p:sp>
        <p:nvSpPr>
          <p:cNvPr id="247" name="Google Shape;247;p29"/>
          <p:cNvSpPr txBox="1"/>
          <p:nvPr/>
        </p:nvSpPr>
        <p:spPr>
          <a:xfrm>
            <a:off x="457200" y="304800"/>
            <a:ext cx="8228012" cy="5619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8000"/>
              </a:buClr>
              <a:buSzPts val="2800"/>
              <a:buFont typeface="Arial"/>
              <a:buNone/>
            </a:pPr>
            <a:r>
              <a:rPr lang="en-US" sz="2800" b="0" i="0" u="none">
                <a:solidFill>
                  <a:srgbClr val="008000"/>
                </a:solidFill>
                <a:latin typeface="Arial"/>
                <a:ea typeface="Arial"/>
                <a:cs typeface="Arial"/>
                <a:sym typeface="Arial"/>
              </a:rPr>
              <a:t>Interdependent  Scheduling Criteria</a:t>
            </a:r>
            <a:endParaRPr/>
          </a:p>
        </p:txBody>
      </p:sp>
      <p:pic>
        <p:nvPicPr>
          <p:cNvPr id="248" name="Google Shape;248;p29"/>
          <p:cNvPicPr preferRelativeResize="0"/>
          <p:nvPr/>
        </p:nvPicPr>
        <p:blipFill rotWithShape="1">
          <a:blip r:embed="rId3">
            <a:alphaModFix/>
          </a:blip>
          <a:srcRect/>
          <a:stretch/>
        </p:blipFill>
        <p:spPr>
          <a:xfrm>
            <a:off x="720725" y="1296987"/>
            <a:ext cx="7378700" cy="4859337"/>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
        <p:cNvGrpSpPr/>
        <p:nvPr/>
      </p:nvGrpSpPr>
      <p:grpSpPr>
        <a:xfrm>
          <a:off x="0" y="0"/>
          <a:ext cx="0" cy="0"/>
          <a:chOff x="0" y="0"/>
          <a:chExt cx="0" cy="0"/>
        </a:xfrm>
      </p:grpSpPr>
      <p:sp>
        <p:nvSpPr>
          <p:cNvPr id="255" name="Google Shape;255;p30"/>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22</a:t>
            </a:fld>
            <a:endParaRPr/>
          </a:p>
        </p:txBody>
      </p:sp>
      <p:sp>
        <p:nvSpPr>
          <p:cNvPr id="256" name="Google Shape;256;p30"/>
          <p:cNvSpPr txBox="1"/>
          <p:nvPr/>
        </p:nvSpPr>
        <p:spPr>
          <a:xfrm>
            <a:off x="457200" y="304800"/>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Scheduling Algorithm Optimization Criteria</a:t>
            </a:r>
            <a:endParaRPr/>
          </a:p>
        </p:txBody>
      </p:sp>
      <p:sp>
        <p:nvSpPr>
          <p:cNvPr id="257" name="Google Shape;257;p30"/>
          <p:cNvSpPr txBox="1"/>
          <p:nvPr/>
        </p:nvSpPr>
        <p:spPr>
          <a:xfrm>
            <a:off x="2133600" y="1371600"/>
            <a:ext cx="4659312" cy="44831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Max CPU utilization</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Max throughput</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Min turnaround time </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Min waiting time </a:t>
            </a:r>
            <a:endParaRPr/>
          </a:p>
          <a:p>
            <a:pPr marL="311150" marR="0" lvl="0" indent="-311150" algn="l" rtl="0">
              <a:lnSpc>
                <a:spcPct val="150000"/>
              </a:lnSpc>
              <a:spcBef>
                <a:spcPts val="400"/>
              </a:spcBef>
              <a:spcAft>
                <a:spcPts val="0"/>
              </a:spcAft>
              <a:buClr>
                <a:srgbClr val="CC9900"/>
              </a:buClr>
              <a:buSzPts val="1800"/>
              <a:buFont typeface="Noto Sans Symbols"/>
              <a:buChar char="■"/>
            </a:pPr>
            <a:r>
              <a:rPr lang="en-US" sz="1800" b="0" i="0" u="none">
                <a:solidFill>
                  <a:srgbClr val="000000"/>
                </a:solidFill>
                <a:latin typeface="Arial"/>
                <a:ea typeface="Arial"/>
                <a:cs typeface="Arial"/>
                <a:sym typeface="Arial"/>
              </a:rPr>
              <a:t>Min response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rotWithShape="1">
          <a:blip r:embed="rId3">
            <a:alphaModFix/>
          </a:blip>
          <a:srcRect/>
          <a:stretch/>
        </p:blipFill>
        <p:spPr>
          <a:xfrm>
            <a:off x="433387" y="334962"/>
            <a:ext cx="7929562" cy="1377950"/>
          </a:xfrm>
          <a:prstGeom prst="rect">
            <a:avLst/>
          </a:prstGeom>
          <a:noFill/>
          <a:ln>
            <a:noFill/>
          </a:ln>
        </p:spPr>
      </p:pic>
      <p:sp>
        <p:nvSpPr>
          <p:cNvPr id="265" name="Google Shape;265;p31"/>
          <p:cNvSpPr txBox="1"/>
          <p:nvPr/>
        </p:nvSpPr>
        <p:spPr>
          <a:xfrm>
            <a:off x="381000" y="1143000"/>
            <a:ext cx="8229600" cy="3962400"/>
          </a:xfrm>
          <a:prstGeom prst="rect">
            <a:avLst/>
          </a:prstGeom>
          <a:noFill/>
          <a:ln>
            <a:noFill/>
          </a:ln>
        </p:spPr>
        <p:txBody>
          <a:bodyPr spcFirstLastPara="1" wrap="square" lIns="90000" tIns="46800" rIns="90000" bIns="46800" anchor="t" anchorCtr="0">
            <a:noAutofit/>
          </a:bodyPr>
          <a:lstStyle/>
          <a:p>
            <a:pPr marL="338137" marR="0" lvl="0" indent="-338137" algn="l" rtl="0">
              <a:lnSpc>
                <a:spcPct val="130000"/>
              </a:lnSpc>
              <a:spcBef>
                <a:spcPts val="0"/>
              </a:spcBef>
              <a:spcAft>
                <a:spcPts val="0"/>
              </a:spcAft>
              <a:buClr>
                <a:srgbClr val="000000"/>
              </a:buClr>
              <a:buSzPts val="1700"/>
              <a:buFont typeface="Times New Roman"/>
              <a:buChar char="•"/>
            </a:pPr>
            <a:r>
              <a:rPr lang="en-US" sz="1700" b="0" i="0" u="none">
                <a:solidFill>
                  <a:srgbClr val="000000"/>
                </a:solidFill>
                <a:latin typeface="Arial"/>
                <a:ea typeface="Arial"/>
                <a:cs typeface="Arial"/>
                <a:sym typeface="Arial"/>
              </a:rPr>
              <a:t>Determines which Ready process is dispatched next</a:t>
            </a:r>
            <a:endParaRPr/>
          </a:p>
          <a:p>
            <a:pPr marL="338137" marR="0" lvl="0" indent="-338137" algn="l" rtl="0">
              <a:lnSpc>
                <a:spcPct val="130000"/>
              </a:lnSpc>
              <a:spcBef>
                <a:spcPts val="400"/>
              </a:spcBef>
              <a:spcAft>
                <a:spcPts val="0"/>
              </a:spcAft>
              <a:buClr>
                <a:srgbClr val="000000"/>
              </a:buClr>
              <a:buSzPts val="1700"/>
              <a:buFont typeface="Times New Roman"/>
              <a:buChar char="•"/>
            </a:pPr>
            <a:r>
              <a:rPr lang="en-US" sz="1700" b="0" i="0" u="none">
                <a:solidFill>
                  <a:srgbClr val="000000"/>
                </a:solidFill>
                <a:latin typeface="Arial"/>
                <a:ea typeface="Arial"/>
                <a:cs typeface="Arial"/>
                <a:sym typeface="Arial"/>
              </a:rPr>
              <a:t>May be based on priority, resource requirements, or the execution characteristics of the process</a:t>
            </a:r>
            <a:endParaRPr/>
          </a:p>
          <a:p>
            <a:pPr marL="338137" marR="0" lvl="0" indent="-338137" algn="l" rtl="0">
              <a:lnSpc>
                <a:spcPct val="130000"/>
              </a:lnSpc>
              <a:spcBef>
                <a:spcPts val="400"/>
              </a:spcBef>
              <a:spcAft>
                <a:spcPts val="0"/>
              </a:spcAft>
              <a:buClr>
                <a:srgbClr val="000000"/>
              </a:buClr>
              <a:buSzPts val="1700"/>
              <a:buFont typeface="Times New Roman"/>
              <a:buChar char="•"/>
            </a:pPr>
            <a:r>
              <a:rPr lang="en-US" sz="1700" b="0" i="0" u="none">
                <a:solidFill>
                  <a:srgbClr val="000000"/>
                </a:solidFill>
                <a:latin typeface="Arial"/>
                <a:ea typeface="Arial"/>
                <a:cs typeface="Arial"/>
                <a:sym typeface="Arial"/>
              </a:rPr>
              <a:t>If based on execution characteristics, some factors to consider are</a:t>
            </a:r>
            <a:endParaRPr/>
          </a:p>
          <a:p>
            <a:pPr marL="738187" marR="0" lvl="1" indent="-280987" algn="l" rtl="0">
              <a:lnSpc>
                <a:spcPct val="130000"/>
              </a:lnSpc>
              <a:spcBef>
                <a:spcPts val="400"/>
              </a:spcBef>
              <a:spcAft>
                <a:spcPts val="0"/>
              </a:spcAft>
              <a:buClr>
                <a:srgbClr val="000000"/>
              </a:buClr>
              <a:buSzPts val="1700"/>
              <a:buFont typeface="Noto Sans Symbols"/>
              <a:buChar char="▪"/>
            </a:pPr>
            <a:r>
              <a:rPr lang="en-US" sz="1700" b="1" i="1" u="none" strike="noStrike" cap="none">
                <a:solidFill>
                  <a:srgbClr val="000000"/>
                </a:solidFill>
                <a:latin typeface="Arial"/>
                <a:ea typeface="Arial"/>
                <a:cs typeface="Arial"/>
                <a:sym typeface="Arial"/>
              </a:rPr>
              <a:t>w </a:t>
            </a:r>
            <a:r>
              <a:rPr lang="en-US" sz="1700" b="0" i="0" u="none" strike="noStrike" cap="none">
                <a:solidFill>
                  <a:srgbClr val="000000"/>
                </a:solidFill>
                <a:latin typeface="Arial"/>
                <a:ea typeface="Arial"/>
                <a:cs typeface="Arial"/>
                <a:sym typeface="Arial"/>
              </a:rPr>
              <a:t>= time spent in system so far, waiting</a:t>
            </a:r>
            <a:endParaRPr/>
          </a:p>
          <a:p>
            <a:pPr marL="738187" marR="0" lvl="1" indent="-280987" algn="l" rtl="0">
              <a:lnSpc>
                <a:spcPct val="130000"/>
              </a:lnSpc>
              <a:spcBef>
                <a:spcPts val="400"/>
              </a:spcBef>
              <a:spcAft>
                <a:spcPts val="0"/>
              </a:spcAft>
              <a:buClr>
                <a:srgbClr val="000000"/>
              </a:buClr>
              <a:buSzPts val="1700"/>
              <a:buFont typeface="Noto Sans Symbols"/>
              <a:buChar char="▪"/>
            </a:pPr>
            <a:r>
              <a:rPr lang="en-US" sz="1700" b="1" i="1" u="none" strike="noStrike" cap="none">
                <a:solidFill>
                  <a:srgbClr val="000000"/>
                </a:solidFill>
                <a:latin typeface="Arial"/>
                <a:ea typeface="Arial"/>
                <a:cs typeface="Arial"/>
                <a:sym typeface="Arial"/>
              </a:rPr>
              <a:t> e</a:t>
            </a:r>
            <a:r>
              <a:rPr lang="en-US" sz="1700" b="0" i="0" u="none" strike="noStrike" cap="none">
                <a:solidFill>
                  <a:srgbClr val="000000"/>
                </a:solidFill>
                <a:latin typeface="Arial"/>
                <a:ea typeface="Arial"/>
                <a:cs typeface="Arial"/>
                <a:sym typeface="Arial"/>
              </a:rPr>
              <a:t> = time spent in execution so far</a:t>
            </a:r>
            <a:endParaRPr/>
          </a:p>
          <a:p>
            <a:pPr marL="738187" marR="0" lvl="1" indent="-280987" algn="l" rtl="0">
              <a:lnSpc>
                <a:spcPct val="130000"/>
              </a:lnSpc>
              <a:spcBef>
                <a:spcPts val="400"/>
              </a:spcBef>
              <a:spcAft>
                <a:spcPts val="0"/>
              </a:spcAft>
              <a:buClr>
                <a:srgbClr val="000000"/>
              </a:buClr>
              <a:buSzPts val="1700"/>
              <a:buFont typeface="Noto Sans Symbols"/>
              <a:buChar char="▪"/>
            </a:pPr>
            <a:r>
              <a:rPr lang="en-US" sz="1700" b="1" i="1" u="none" strike="noStrike" cap="none">
                <a:solidFill>
                  <a:srgbClr val="000000"/>
                </a:solidFill>
                <a:latin typeface="Arial"/>
                <a:ea typeface="Arial"/>
                <a:cs typeface="Arial"/>
                <a:sym typeface="Arial"/>
              </a:rPr>
              <a:t> s</a:t>
            </a:r>
            <a:r>
              <a:rPr lang="en-US" sz="1700" b="0" i="0" u="none" strike="noStrike" cap="none">
                <a:solidFill>
                  <a:srgbClr val="000000"/>
                </a:solidFill>
                <a:latin typeface="Arial"/>
                <a:ea typeface="Arial"/>
                <a:cs typeface="Arial"/>
                <a:sym typeface="Arial"/>
              </a:rPr>
              <a:t> = total service time required by the process, including </a:t>
            </a:r>
            <a:r>
              <a:rPr lang="en-US" sz="1700" b="0" i="1" u="none" strike="noStrike" cap="none">
                <a:solidFill>
                  <a:srgbClr val="000000"/>
                </a:solidFill>
                <a:latin typeface="Arial"/>
                <a:ea typeface="Arial"/>
                <a:cs typeface="Arial"/>
                <a:sym typeface="Arial"/>
              </a:rPr>
              <a:t>e</a:t>
            </a:r>
            <a:r>
              <a:rPr lang="en-US" sz="1700" b="0" i="0" u="none" strike="noStrike" cap="none">
                <a:solidFill>
                  <a:srgbClr val="000000"/>
                </a:solidFill>
                <a:latin typeface="Arial"/>
                <a:ea typeface="Arial"/>
                <a:cs typeface="Arial"/>
                <a:sym typeface="Arial"/>
              </a:rPr>
              <a:t>; (estimated by system or user)</a:t>
            </a:r>
            <a:endParaRPr/>
          </a:p>
          <a:p>
            <a:pPr marL="738187" marR="0" lvl="1" indent="-280987" algn="l" rtl="0">
              <a:lnSpc>
                <a:spcPct val="130000"/>
              </a:lnSpc>
              <a:spcBef>
                <a:spcPts val="400"/>
              </a:spcBef>
              <a:spcAft>
                <a:spcPts val="0"/>
              </a:spcAft>
              <a:buClr>
                <a:srgbClr val="FFFFFF"/>
              </a:buClr>
              <a:buSzPts val="1700"/>
              <a:buFont typeface="Times New Roman"/>
              <a:buNone/>
            </a:pPr>
            <a:endParaRPr sz="1700" b="0" i="0" u="none" strike="noStrike" cap="none">
              <a:solidFill>
                <a:srgbClr val="000000"/>
              </a:solidFill>
              <a:latin typeface="Arial"/>
              <a:ea typeface="Arial"/>
              <a:cs typeface="Arial"/>
              <a:sym typeface="Arial"/>
            </a:endParaRPr>
          </a:p>
          <a:p>
            <a:pPr marL="738187" marR="0" lvl="1" indent="-280987" algn="l" rtl="0">
              <a:lnSpc>
                <a:spcPct val="130000"/>
              </a:lnSpc>
              <a:spcBef>
                <a:spcPts val="400"/>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For example, the selection function max[ </a:t>
            </a:r>
            <a:r>
              <a:rPr lang="en-US" sz="1700" b="0" i="1" u="none" strike="noStrike" cap="none">
                <a:solidFill>
                  <a:srgbClr val="000000"/>
                </a:solidFill>
                <a:latin typeface="Arial"/>
                <a:ea typeface="Arial"/>
                <a:cs typeface="Arial"/>
                <a:sym typeface="Arial"/>
              </a:rPr>
              <a:t>w ] indicates an FCFS discipline.</a:t>
            </a:r>
            <a:endParaRPr/>
          </a:p>
          <a:p>
            <a:pPr marL="738187" marR="0" lvl="1" indent="-280987" algn="l" rtl="0">
              <a:lnSpc>
                <a:spcPct val="130000"/>
              </a:lnSpc>
              <a:spcBef>
                <a:spcPts val="400"/>
              </a:spcBef>
              <a:spcAft>
                <a:spcPts val="0"/>
              </a:spcAft>
              <a:buClr>
                <a:srgbClr val="FFFFFF"/>
              </a:buClr>
              <a:buSzPts val="1700"/>
              <a:buFont typeface="Times New Roman"/>
              <a:buNone/>
            </a:pP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1"/>
        <p:cNvGrpSpPr/>
        <p:nvPr/>
      </p:nvGrpSpPr>
      <p:grpSpPr>
        <a:xfrm>
          <a:off x="0" y="0"/>
          <a:ext cx="0" cy="0"/>
          <a:chOff x="0" y="0"/>
          <a:chExt cx="0" cy="0"/>
        </a:xfrm>
      </p:grpSpPr>
      <p:pic>
        <p:nvPicPr>
          <p:cNvPr id="272" name="Google Shape;272;p32"/>
          <p:cNvPicPr preferRelativeResize="0"/>
          <p:nvPr/>
        </p:nvPicPr>
        <p:blipFill rotWithShape="1">
          <a:blip r:embed="rId3">
            <a:alphaModFix/>
          </a:blip>
          <a:srcRect/>
          <a:stretch/>
        </p:blipFill>
        <p:spPr>
          <a:xfrm>
            <a:off x="512762" y="414337"/>
            <a:ext cx="7929562" cy="1347787"/>
          </a:xfrm>
          <a:prstGeom prst="rect">
            <a:avLst/>
          </a:prstGeom>
          <a:noFill/>
          <a:ln>
            <a:noFill/>
          </a:ln>
        </p:spPr>
      </p:pic>
      <p:sp>
        <p:nvSpPr>
          <p:cNvPr id="273" name="Google Shape;273;p32"/>
          <p:cNvSpPr txBox="1"/>
          <p:nvPr/>
        </p:nvSpPr>
        <p:spPr>
          <a:xfrm>
            <a:off x="685800" y="1600200"/>
            <a:ext cx="3913187" cy="3687762"/>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3200"/>
              <a:buFont typeface="Noto Sans Symbols"/>
              <a:buChar char="▪"/>
            </a:pPr>
            <a:r>
              <a:rPr lang="en-US" sz="3200" b="0" i="0" u="none">
                <a:solidFill>
                  <a:srgbClr val="000000"/>
                </a:solidFill>
                <a:latin typeface="Arial"/>
                <a:ea typeface="Arial"/>
                <a:cs typeface="Arial"/>
                <a:sym typeface="Arial"/>
              </a:rPr>
              <a:t>When/under what circumstances is the selection function is exercised?</a:t>
            </a:r>
            <a:endParaRPr/>
          </a:p>
        </p:txBody>
      </p:sp>
      <p:sp>
        <p:nvSpPr>
          <p:cNvPr id="274" name="Google Shape;274;p32"/>
          <p:cNvSpPr txBox="1"/>
          <p:nvPr/>
        </p:nvSpPr>
        <p:spPr>
          <a:xfrm>
            <a:off x="4800600" y="1752600"/>
            <a:ext cx="3657600" cy="3840162"/>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3200"/>
              <a:buFont typeface="Noto Sans Symbols"/>
              <a:buChar char="▪"/>
            </a:pPr>
            <a:r>
              <a:rPr lang="en-US" sz="3200" b="0" i="0" u="none">
                <a:solidFill>
                  <a:srgbClr val="000000"/>
                </a:solidFill>
                <a:latin typeface="Arial"/>
                <a:ea typeface="Arial"/>
                <a:cs typeface="Arial"/>
                <a:sym typeface="Arial"/>
              </a:rPr>
              <a:t>Two categories:</a:t>
            </a:r>
            <a:endParaRPr/>
          </a:p>
          <a:p>
            <a:pPr marL="906462" marR="0" lvl="1" indent="-339724" algn="l" rtl="0">
              <a:lnSpc>
                <a:spcPct val="150000"/>
              </a:lnSpc>
              <a:spcBef>
                <a:spcPts val="40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Nonpreemptive</a:t>
            </a:r>
            <a:endParaRPr/>
          </a:p>
          <a:p>
            <a:pPr marL="906462" marR="0" lvl="1" indent="-339724" algn="l" rtl="0">
              <a:lnSpc>
                <a:spcPct val="150000"/>
              </a:lnSpc>
              <a:spcBef>
                <a:spcPts val="40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Preemptive</a:t>
            </a:r>
            <a:endParaRPr/>
          </a:p>
        </p:txBody>
      </p:sp>
      <p:pic>
        <p:nvPicPr>
          <p:cNvPr id="275" name="Google Shape;275;p32"/>
          <p:cNvPicPr preferRelativeResize="0"/>
          <p:nvPr/>
        </p:nvPicPr>
        <p:blipFill rotWithShape="1">
          <a:blip r:embed="rId4">
            <a:alphaModFix/>
          </a:blip>
          <a:srcRect/>
          <a:stretch/>
        </p:blipFill>
        <p:spPr>
          <a:xfrm>
            <a:off x="6019800" y="4419600"/>
            <a:ext cx="1625600" cy="182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50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50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5000"/>
                                        <p:tgtEl>
                                          <p:spTgt spid="2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pic>
        <p:nvPicPr>
          <p:cNvPr id="282" name="Google Shape;282;p33"/>
          <p:cNvPicPr preferRelativeResize="0"/>
          <p:nvPr/>
        </p:nvPicPr>
        <p:blipFill rotWithShape="1">
          <a:blip r:embed="rId3">
            <a:alphaModFix/>
          </a:blip>
          <a:srcRect/>
          <a:stretch/>
        </p:blipFill>
        <p:spPr>
          <a:xfrm>
            <a:off x="530225" y="347662"/>
            <a:ext cx="8242300" cy="1262062"/>
          </a:xfrm>
          <a:prstGeom prst="rect">
            <a:avLst/>
          </a:prstGeom>
          <a:noFill/>
          <a:ln>
            <a:noFill/>
          </a:ln>
        </p:spPr>
      </p:pic>
      <p:sp>
        <p:nvSpPr>
          <p:cNvPr id="283" name="Google Shape;283;p33"/>
          <p:cNvSpPr txBox="1"/>
          <p:nvPr/>
        </p:nvSpPr>
        <p:spPr>
          <a:xfrm>
            <a:off x="685800" y="1371600"/>
            <a:ext cx="3657600" cy="730250"/>
          </a:xfrm>
          <a:prstGeom prst="rect">
            <a:avLst/>
          </a:prstGeom>
          <a:noFill/>
          <a:ln>
            <a:noFill/>
          </a:ln>
        </p:spPr>
        <p:txBody>
          <a:bodyPr spcFirstLastPara="1" wrap="square" lIns="90000" tIns="46800" rIns="90000" bIns="46800" anchor="b"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Nonpreemptive</a:t>
            </a:r>
            <a:endParaRPr/>
          </a:p>
        </p:txBody>
      </p:sp>
      <p:sp>
        <p:nvSpPr>
          <p:cNvPr id="284" name="Google Shape;284;p33"/>
          <p:cNvSpPr txBox="1"/>
          <p:nvPr/>
        </p:nvSpPr>
        <p:spPr>
          <a:xfrm>
            <a:off x="457200" y="2209800"/>
            <a:ext cx="3581400" cy="2308225"/>
          </a:xfrm>
          <a:prstGeom prst="rect">
            <a:avLst/>
          </a:prstGeom>
          <a:noFill/>
          <a:ln>
            <a:noFill/>
          </a:ln>
        </p:spPr>
        <p:txBody>
          <a:bodyPr spcFirstLastPara="1" wrap="square" lIns="90000" tIns="46800" rIns="90000" bIns="46800" anchor="t" anchorCtr="0">
            <a:noAutofit/>
          </a:bodyPr>
          <a:lstStyle/>
          <a:p>
            <a:pPr marL="738187" marR="0" lvl="1" indent="-280987" algn="l" rtl="0">
              <a:lnSpc>
                <a:spcPct val="150000"/>
              </a:lnSpc>
              <a:spcBef>
                <a:spcPts val="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once a process is in the running state, it will continue until it terminates </a:t>
            </a:r>
            <a:r>
              <a:rPr lang="en-US" sz="2000" b="0" i="0" u="sng" strike="noStrike" cap="none">
                <a:solidFill>
                  <a:srgbClr val="000000"/>
                </a:solidFill>
                <a:latin typeface="Arial"/>
                <a:ea typeface="Arial"/>
                <a:cs typeface="Arial"/>
                <a:sym typeface="Arial"/>
              </a:rPr>
              <a:t>or blocks itself for I/O</a:t>
            </a:r>
            <a:endParaRPr/>
          </a:p>
          <a:p>
            <a:pPr marL="341312" marR="0" lvl="0" indent="-338137" algn="l" rtl="0">
              <a:lnSpc>
                <a:spcPct val="15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
        <p:nvSpPr>
          <p:cNvPr id="285" name="Google Shape;285;p33"/>
          <p:cNvSpPr txBox="1"/>
          <p:nvPr/>
        </p:nvSpPr>
        <p:spPr>
          <a:xfrm>
            <a:off x="4800600" y="1295400"/>
            <a:ext cx="3657600" cy="730250"/>
          </a:xfrm>
          <a:prstGeom prst="rect">
            <a:avLst/>
          </a:prstGeom>
          <a:noFill/>
          <a:ln>
            <a:noFill/>
          </a:ln>
        </p:spPr>
        <p:txBody>
          <a:bodyPr spcFirstLastPara="1" wrap="square" lIns="90000" tIns="46800" rIns="90000" bIns="46800" anchor="b"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Preemptive</a:t>
            </a:r>
            <a:endParaRPr/>
          </a:p>
        </p:txBody>
      </p:sp>
      <p:sp>
        <p:nvSpPr>
          <p:cNvPr id="286" name="Google Shape;286;p33"/>
          <p:cNvSpPr txBox="1"/>
          <p:nvPr/>
        </p:nvSpPr>
        <p:spPr>
          <a:xfrm>
            <a:off x="4724400" y="1981200"/>
            <a:ext cx="3962400" cy="2667000"/>
          </a:xfrm>
          <a:prstGeom prst="rect">
            <a:avLst/>
          </a:prstGeom>
          <a:noFill/>
          <a:ln>
            <a:noFill/>
          </a:ln>
        </p:spPr>
        <p:txBody>
          <a:bodyPr spcFirstLastPara="1" wrap="square" lIns="90000" tIns="46800" rIns="90000" bIns="46800" anchor="t" anchorCtr="0">
            <a:noAutofit/>
          </a:bodyPr>
          <a:lstStyle/>
          <a:p>
            <a:pPr marL="738187" marR="0" lvl="1" indent="-280987" algn="l" rtl="0">
              <a:lnSpc>
                <a:spcPct val="150000"/>
              </a:lnSpc>
              <a:spcBef>
                <a:spcPts val="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currently running process may be interrupted and moved to ready state by the OS</a:t>
            </a:r>
            <a:endParaRPr/>
          </a:p>
          <a:p>
            <a:pPr marL="738187" marR="0" lvl="1" indent="-280987" algn="l" rtl="0">
              <a:lnSpc>
                <a:spcPct val="150000"/>
              </a:lnSpc>
              <a:spcBef>
                <a:spcPts val="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preemption may occur when a new process arrives, on an interrupt, or periodically</a:t>
            </a:r>
            <a:endParaRPr/>
          </a:p>
        </p:txBody>
      </p:sp>
      <p:pic>
        <p:nvPicPr>
          <p:cNvPr id="287" name="Google Shape;287;p33"/>
          <p:cNvPicPr preferRelativeResize="0"/>
          <p:nvPr/>
        </p:nvPicPr>
        <p:blipFill rotWithShape="1">
          <a:blip r:embed="rId4">
            <a:alphaModFix/>
          </a:blip>
          <a:srcRect/>
          <a:stretch/>
        </p:blipFill>
        <p:spPr>
          <a:xfrm>
            <a:off x="3581400" y="5334000"/>
            <a:ext cx="1951037" cy="118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Google Shape;293;p34"/>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26</a:t>
            </a:fld>
            <a:endParaRPr/>
          </a:p>
        </p:txBody>
      </p:sp>
      <p:sp>
        <p:nvSpPr>
          <p:cNvPr id="294" name="Google Shape;294;p34"/>
          <p:cNvSpPr txBox="1"/>
          <p:nvPr/>
        </p:nvSpPr>
        <p:spPr>
          <a:xfrm>
            <a:off x="457200" y="354012"/>
            <a:ext cx="8229600"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Priorities</a:t>
            </a:r>
            <a:endParaRPr/>
          </a:p>
        </p:txBody>
      </p:sp>
      <p:sp>
        <p:nvSpPr>
          <p:cNvPr id="295" name="Google Shape;295;p34"/>
          <p:cNvSpPr txBox="1"/>
          <p:nvPr/>
        </p:nvSpPr>
        <p:spPr>
          <a:xfrm>
            <a:off x="457200" y="990600"/>
            <a:ext cx="8229600" cy="52578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Scheduler will always choose a process of higher priority over one of lower priority</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Have multiple ready queues to represent each level of priority</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Lower-priority may suffer starvation</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Allow a process to change its priority based on its age or execution history</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27</a:t>
            </a:fld>
            <a:endParaRPr/>
          </a:p>
        </p:txBody>
      </p:sp>
      <p:pic>
        <p:nvPicPr>
          <p:cNvPr id="302" name="Google Shape;302;p35"/>
          <p:cNvPicPr preferRelativeResize="0"/>
          <p:nvPr/>
        </p:nvPicPr>
        <p:blipFill rotWithShape="1">
          <a:blip r:embed="rId3">
            <a:alphaModFix/>
          </a:blip>
          <a:srcRect/>
          <a:stretch/>
        </p:blipFill>
        <p:spPr>
          <a:xfrm>
            <a:off x="914400" y="1485900"/>
            <a:ext cx="6400800" cy="4762500"/>
          </a:xfrm>
          <a:prstGeom prst="rect">
            <a:avLst/>
          </a:prstGeom>
          <a:noFill/>
          <a:ln>
            <a:noFill/>
          </a:ln>
        </p:spPr>
      </p:pic>
      <p:sp>
        <p:nvSpPr>
          <p:cNvPr id="303" name="Google Shape;303;p35"/>
          <p:cNvSpPr txBox="1"/>
          <p:nvPr/>
        </p:nvSpPr>
        <p:spPr>
          <a:xfrm>
            <a:off x="609600" y="4572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Processes have priorities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8"/>
        <p:cNvGrpSpPr/>
        <p:nvPr/>
      </p:nvGrpSpPr>
      <p:grpSpPr>
        <a:xfrm>
          <a:off x="0" y="0"/>
          <a:ext cx="0" cy="0"/>
          <a:chOff x="0" y="0"/>
          <a:chExt cx="0" cy="0"/>
        </a:xfrm>
      </p:grpSpPr>
      <p:sp>
        <p:nvSpPr>
          <p:cNvPr id="309" name="Google Shape;309;p36"/>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28</a:t>
            </a:fld>
            <a:endParaRPr/>
          </a:p>
        </p:txBody>
      </p:sp>
      <p:sp>
        <p:nvSpPr>
          <p:cNvPr id="310" name="Google Shape;310;p36"/>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311" name="Google Shape;311;p36"/>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a:t>
            </a:r>
            <a:r>
              <a:rPr lang="en-US" sz="2600" b="0" i="0" u="none">
                <a:solidFill>
                  <a:srgbClr val="000000"/>
                </a:solidFill>
                <a:latin typeface="Arial"/>
                <a:ea typeface="Arial"/>
                <a:cs typeface="Arial"/>
                <a:sym typeface="Arial"/>
              </a:rPr>
              <a:t>Uniprocessor Scheduling: Types of Scheduling: Preemptive, Non-preemptive, Long-term, Medium-term,   Short-term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Scheduling Algorithms: FCFS, SJF, RR, Priority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Multiprocessor Scheduling: Granularity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Design Issues, Process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Principles of deadlock, Deadlock Avoidance</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Detection, Deadlock Prevention</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Recovery</a:t>
            </a:r>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
        <p:nvSpPr>
          <p:cNvPr id="312" name="Google Shape;312;p36"/>
          <p:cNvSpPr/>
          <p:nvPr/>
        </p:nvSpPr>
        <p:spPr>
          <a:xfrm>
            <a:off x="374650" y="2154237"/>
            <a:ext cx="539750" cy="360362"/>
          </a:xfrm>
          <a:prstGeom prst="rightArrow">
            <a:avLst>
              <a:gd name="adj1" fmla="val 16200"/>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37"/>
          <p:cNvSpPr txBox="1"/>
          <p:nvPr/>
        </p:nvSpPr>
        <p:spPr>
          <a:xfrm>
            <a:off x="762000" y="152400"/>
            <a:ext cx="6705600" cy="9906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6633"/>
              </a:buClr>
              <a:buSzPts val="2000"/>
              <a:buFont typeface="Arial"/>
              <a:buNone/>
            </a:pPr>
            <a:r>
              <a:rPr lang="en-US" sz="2000" b="1" i="0" u="none">
                <a:solidFill>
                  <a:srgbClr val="006633"/>
                </a:solidFill>
                <a:latin typeface="Arial"/>
                <a:ea typeface="Arial"/>
                <a:cs typeface="Arial"/>
                <a:sym typeface="Arial"/>
              </a:rPr>
              <a:t/>
            </a:r>
            <a:br>
              <a:rPr lang="en-US" sz="2000" b="1" i="0" u="none">
                <a:solidFill>
                  <a:srgbClr val="006633"/>
                </a:solidFill>
                <a:latin typeface="Arial"/>
                <a:ea typeface="Arial"/>
                <a:cs typeface="Arial"/>
                <a:sym typeface="Arial"/>
              </a:rPr>
            </a:br>
            <a:r>
              <a:rPr lang="en-US" sz="2000" b="1" i="0" u="none">
                <a:solidFill>
                  <a:srgbClr val="006633"/>
                </a:solidFill>
                <a:latin typeface="Arial"/>
                <a:ea typeface="Arial"/>
                <a:cs typeface="Arial"/>
                <a:sym typeface="Arial"/>
              </a:rPr>
              <a:t>Running example to discuss various scheduling policies</a:t>
            </a:r>
            <a:endParaRPr/>
          </a:p>
        </p:txBody>
      </p:sp>
      <p:pic>
        <p:nvPicPr>
          <p:cNvPr id="320" name="Google Shape;320;p37"/>
          <p:cNvPicPr preferRelativeResize="0"/>
          <p:nvPr/>
        </p:nvPicPr>
        <p:blipFill rotWithShape="1">
          <a:blip r:embed="rId3">
            <a:alphaModFix/>
          </a:blip>
          <a:srcRect/>
          <a:stretch/>
        </p:blipFill>
        <p:spPr>
          <a:xfrm rot="660000">
            <a:off x="6440487" y="882650"/>
            <a:ext cx="2205037" cy="1397000"/>
          </a:xfrm>
          <a:prstGeom prst="rect">
            <a:avLst/>
          </a:prstGeom>
          <a:noFill/>
          <a:ln>
            <a:noFill/>
          </a:ln>
        </p:spPr>
      </p:pic>
      <p:pic>
        <p:nvPicPr>
          <p:cNvPr id="321" name="Google Shape;321;p37"/>
          <p:cNvPicPr preferRelativeResize="0"/>
          <p:nvPr/>
        </p:nvPicPr>
        <p:blipFill rotWithShape="1">
          <a:blip r:embed="rId4">
            <a:alphaModFix/>
          </a:blip>
          <a:srcRect/>
          <a:stretch/>
        </p:blipFill>
        <p:spPr>
          <a:xfrm>
            <a:off x="533400" y="2286000"/>
            <a:ext cx="6772275" cy="4114800"/>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
        <p:cNvGrpSpPr/>
        <p:nvPr/>
      </p:nvGrpSpPr>
      <p:grpSpPr>
        <a:xfrm>
          <a:off x="0" y="0"/>
          <a:ext cx="0" cy="0"/>
          <a:chOff x="0" y="0"/>
          <a:chExt cx="0" cy="0"/>
        </a:xfrm>
      </p:grpSpPr>
      <p:sp>
        <p:nvSpPr>
          <p:cNvPr id="94" name="Google Shape;94;p11"/>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a:t>
            </a:fld>
            <a:endParaRPr/>
          </a:p>
        </p:txBody>
      </p:sp>
      <p:sp>
        <p:nvSpPr>
          <p:cNvPr id="95" name="Google Shape;95;p11"/>
          <p:cNvSpPr txBox="1"/>
          <p:nvPr/>
        </p:nvSpPr>
        <p:spPr>
          <a:xfrm>
            <a:off x="457200" y="304800"/>
            <a:ext cx="8229600" cy="560387"/>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Uniprocessor (CPU) Scheduling</a:t>
            </a:r>
            <a:endParaRPr/>
          </a:p>
        </p:txBody>
      </p:sp>
      <p:sp>
        <p:nvSpPr>
          <p:cNvPr id="96" name="Google Shape;96;p11"/>
          <p:cNvSpPr txBox="1"/>
          <p:nvPr/>
        </p:nvSpPr>
        <p:spPr>
          <a:xfrm>
            <a:off x="533400" y="914400"/>
            <a:ext cx="8153400" cy="5943600"/>
          </a:xfrm>
          <a:prstGeom prst="rect">
            <a:avLst/>
          </a:prstGeom>
          <a:noFill/>
          <a:ln>
            <a:noFill/>
          </a:ln>
        </p:spPr>
        <p:txBody>
          <a:bodyPr spcFirstLastPara="1" wrap="square" lIns="90350" tIns="44275" rIns="90350" bIns="44275" anchor="t" anchorCtr="0">
            <a:noAutofit/>
          </a:bodyPr>
          <a:lstStyle/>
          <a:p>
            <a:pPr marL="311150" marR="0" lvl="0" indent="-311150" algn="just" rtl="0">
              <a:lnSpc>
                <a:spcPct val="100000"/>
              </a:lnSpc>
              <a:spcBef>
                <a:spcPts val="0"/>
              </a:spcBef>
              <a:spcAft>
                <a:spcPts val="0"/>
              </a:spcAft>
              <a:buClr>
                <a:srgbClr val="CC9900"/>
              </a:buClr>
              <a:buSzPts val="2400"/>
              <a:buFont typeface="Noto Sans Symbols"/>
              <a:buChar char="■"/>
            </a:pPr>
            <a:r>
              <a:rPr lang="en-US" sz="2400" b="1" i="0" u="none">
                <a:solidFill>
                  <a:srgbClr val="000000"/>
                </a:solidFill>
                <a:latin typeface="Arial"/>
                <a:ea typeface="Arial"/>
                <a:cs typeface="Arial"/>
                <a:sym typeface="Arial"/>
              </a:rPr>
              <a:t>The problem:</a:t>
            </a:r>
            <a:r>
              <a:rPr lang="en-US" sz="2400" b="0" i="0" u="none">
                <a:solidFill>
                  <a:srgbClr val="000000"/>
                </a:solidFill>
                <a:latin typeface="Arial"/>
                <a:ea typeface="Arial"/>
                <a:cs typeface="Arial"/>
                <a:sym typeface="Arial"/>
              </a:rPr>
              <a:t> Scheduling the usage of a single processor among all the existing processes in the system</a:t>
            </a:r>
            <a:endParaRPr/>
          </a:p>
          <a:p>
            <a:pPr marL="311150" marR="0" lvl="0" indent="-311150" algn="just" rtl="0">
              <a:lnSpc>
                <a:spcPct val="100000"/>
              </a:lnSpc>
              <a:spcBef>
                <a:spcPts val="400"/>
              </a:spcBef>
              <a:spcAft>
                <a:spcPts val="0"/>
              </a:spcAft>
              <a:buClr>
                <a:srgbClr val="CC9900"/>
              </a:buClr>
              <a:buSzPts val="2400"/>
              <a:buFont typeface="Noto Sans Symbols"/>
              <a:buChar char="■"/>
            </a:pPr>
            <a:r>
              <a:rPr lang="en-US" sz="2400" b="1" i="0" u="none">
                <a:solidFill>
                  <a:srgbClr val="000000"/>
                </a:solidFill>
                <a:latin typeface="Arial"/>
                <a:ea typeface="Arial"/>
                <a:cs typeface="Arial"/>
                <a:sym typeface="Arial"/>
              </a:rPr>
              <a:t>The goal is to achieve:</a:t>
            </a:r>
            <a:endParaRPr/>
          </a:p>
          <a:p>
            <a:pPr marL="638175" marR="0" lvl="1" indent="-325437" algn="just" rtl="0">
              <a:lnSpc>
                <a:spcPct val="100000"/>
              </a:lnSpc>
              <a:spcBef>
                <a:spcPts val="400"/>
              </a:spcBef>
              <a:spcAft>
                <a:spcPts val="0"/>
              </a:spcAft>
              <a:buClr>
                <a:srgbClr val="3B812F"/>
              </a:buClr>
              <a:buSzPts val="2400"/>
              <a:buFont typeface="Noto Sans Symbols"/>
              <a:buChar char="❑"/>
            </a:pPr>
            <a:r>
              <a:rPr lang="en-US" sz="2400" b="0" i="0" u="none" strike="noStrike" cap="none">
                <a:solidFill>
                  <a:srgbClr val="000000"/>
                </a:solidFill>
                <a:latin typeface="Arial"/>
                <a:ea typeface="Arial"/>
                <a:cs typeface="Arial"/>
                <a:sym typeface="Arial"/>
              </a:rPr>
              <a:t>High processor utilization</a:t>
            </a:r>
            <a:endParaRPr/>
          </a:p>
          <a:p>
            <a:pPr marL="638175" marR="0" lvl="1" indent="-325437" algn="just" rtl="0">
              <a:lnSpc>
                <a:spcPct val="100000"/>
              </a:lnSpc>
              <a:spcBef>
                <a:spcPts val="400"/>
              </a:spcBef>
              <a:spcAft>
                <a:spcPts val="0"/>
              </a:spcAft>
              <a:buClr>
                <a:srgbClr val="3B812F"/>
              </a:buClr>
              <a:buSzPts val="2400"/>
              <a:buFont typeface="Noto Sans Symbols"/>
              <a:buChar char="❑"/>
            </a:pPr>
            <a:r>
              <a:rPr lang="en-US" sz="2400" b="0" i="0" u="none" strike="noStrike" cap="none">
                <a:solidFill>
                  <a:srgbClr val="000000"/>
                </a:solidFill>
                <a:latin typeface="Arial"/>
                <a:ea typeface="Arial"/>
                <a:cs typeface="Arial"/>
                <a:sym typeface="Arial"/>
              </a:rPr>
              <a:t>High throughput</a:t>
            </a:r>
            <a:endParaRPr/>
          </a:p>
          <a:p>
            <a:pPr marL="990600" marR="0" lvl="2" indent="-325437" algn="just" rtl="0">
              <a:lnSpc>
                <a:spcPct val="100000"/>
              </a:lnSpc>
              <a:spcBef>
                <a:spcPts val="400"/>
              </a:spcBef>
              <a:spcAft>
                <a:spcPts val="0"/>
              </a:spcAft>
              <a:buClr>
                <a:srgbClr val="CC9900"/>
              </a:buClr>
              <a:buSzPts val="2400"/>
              <a:buFont typeface="Noto Sans Symbols"/>
              <a:buChar char="■"/>
            </a:pPr>
            <a:r>
              <a:rPr lang="en-US" sz="2400" b="0" i="0" u="none" strike="noStrike" cap="none">
                <a:solidFill>
                  <a:srgbClr val="000000"/>
                </a:solidFill>
                <a:latin typeface="Arial"/>
                <a:ea typeface="Arial"/>
                <a:cs typeface="Arial"/>
                <a:sym typeface="Arial"/>
              </a:rPr>
              <a:t>number of processes completed per unit time</a:t>
            </a:r>
            <a:endParaRPr/>
          </a:p>
          <a:p>
            <a:pPr marL="638175" marR="0" lvl="1" indent="-325437" algn="just" rtl="0">
              <a:lnSpc>
                <a:spcPct val="100000"/>
              </a:lnSpc>
              <a:spcBef>
                <a:spcPts val="400"/>
              </a:spcBef>
              <a:spcAft>
                <a:spcPts val="0"/>
              </a:spcAft>
              <a:buClr>
                <a:srgbClr val="3B812F"/>
              </a:buClr>
              <a:buSzPts val="2400"/>
              <a:buFont typeface="Noto Sans Symbols"/>
              <a:buChar char="❑"/>
            </a:pPr>
            <a:r>
              <a:rPr lang="en-US" sz="2400" b="0" i="0" u="none" strike="noStrike" cap="none">
                <a:solidFill>
                  <a:srgbClr val="000000"/>
                </a:solidFill>
                <a:latin typeface="Arial"/>
                <a:ea typeface="Arial"/>
                <a:cs typeface="Arial"/>
                <a:sym typeface="Arial"/>
              </a:rPr>
              <a:t>Low response time</a:t>
            </a:r>
            <a:endParaRPr/>
          </a:p>
          <a:p>
            <a:pPr marL="990600" marR="0" lvl="2" indent="-325437" algn="just" rtl="0">
              <a:lnSpc>
                <a:spcPct val="100000"/>
              </a:lnSpc>
              <a:spcBef>
                <a:spcPts val="400"/>
              </a:spcBef>
              <a:spcAft>
                <a:spcPts val="0"/>
              </a:spcAft>
              <a:buClr>
                <a:srgbClr val="CC9900"/>
              </a:buClr>
              <a:buSzPts val="2400"/>
              <a:buFont typeface="Noto Sans Symbols"/>
              <a:buChar char="■"/>
            </a:pPr>
            <a:r>
              <a:rPr lang="en-US" sz="2400" b="0" i="0" u="none" strike="noStrike" cap="none">
                <a:solidFill>
                  <a:srgbClr val="000000"/>
                </a:solidFill>
                <a:latin typeface="Arial"/>
                <a:ea typeface="Arial"/>
                <a:cs typeface="Arial"/>
                <a:sym typeface="Arial"/>
              </a:rPr>
              <a:t>time elapse from the submission of a request to the beginning of the response</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6"/>
        <p:cNvGrpSpPr/>
        <p:nvPr/>
      </p:nvGrpSpPr>
      <p:grpSpPr>
        <a:xfrm>
          <a:off x="0" y="0"/>
          <a:ext cx="0" cy="0"/>
          <a:chOff x="0" y="0"/>
          <a:chExt cx="0" cy="0"/>
        </a:xfrm>
      </p:grpSpPr>
      <p:sp>
        <p:nvSpPr>
          <p:cNvPr id="327" name="Google Shape;327;p38"/>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30</a:t>
            </a:fld>
            <a:endParaRPr/>
          </a:p>
        </p:txBody>
      </p:sp>
      <p:sp>
        <p:nvSpPr>
          <p:cNvPr id="328" name="Google Shape;328;p38"/>
          <p:cNvSpPr txBox="1"/>
          <p:nvPr/>
        </p:nvSpPr>
        <p:spPr>
          <a:xfrm>
            <a:off x="457200" y="304800"/>
            <a:ext cx="8229600" cy="4603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First Come First Served (FCFS)</a:t>
            </a:r>
            <a:endParaRPr/>
          </a:p>
        </p:txBody>
      </p:sp>
      <p:sp>
        <p:nvSpPr>
          <p:cNvPr id="329" name="Google Shape;329;p38"/>
          <p:cNvSpPr txBox="1"/>
          <p:nvPr/>
        </p:nvSpPr>
        <p:spPr>
          <a:xfrm>
            <a:off x="457200" y="2667000"/>
            <a:ext cx="8458200" cy="3657600"/>
          </a:xfrm>
          <a:prstGeom prst="rect">
            <a:avLst/>
          </a:prstGeom>
          <a:noFill/>
          <a:ln>
            <a:noFill/>
          </a:ln>
        </p:spPr>
        <p:txBody>
          <a:bodyPr spcFirstLastPara="1" wrap="square" lIns="90000" tIns="46800" rIns="90000" bIns="46800" anchor="t" anchorCtr="0">
            <a:noAutofit/>
          </a:bodyPr>
          <a:lstStyle/>
          <a:p>
            <a:pPr marL="314325" marR="0" lvl="0" indent="-314325" algn="just" rtl="0">
              <a:lnSpc>
                <a:spcPct val="150000"/>
              </a:lnSpc>
              <a:spcBef>
                <a:spcPts val="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The simplest scheduling policy is first-come-first-served (FCFS),first-in-first-out (FIFO) or a strict queuing scheme.</a:t>
            </a:r>
            <a:endParaRPr/>
          </a:p>
          <a:p>
            <a:pPr marL="314325" marR="0" lvl="0" indent="-314325" algn="just" rtl="0">
              <a:lnSpc>
                <a:spcPct val="150000"/>
              </a:lnSpc>
              <a:spcBef>
                <a:spcPts val="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As each process becomes ready, it joins the ready queue.</a:t>
            </a:r>
            <a:endParaRPr/>
          </a:p>
          <a:p>
            <a:pPr marL="314325" marR="0" lvl="0" indent="-314325" algn="just" rtl="0">
              <a:lnSpc>
                <a:spcPct val="150000"/>
              </a:lnSpc>
              <a:spcBef>
                <a:spcPts val="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When the currently running process ceases to execute, the process that has been in the ready queue the longest is selected for running.</a:t>
            </a:r>
            <a:endParaRPr/>
          </a:p>
          <a:p>
            <a:pPr marL="314325" marR="0" lvl="0" indent="-314325"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Selection function: the process that has been waiting the longest in the ready queue (hence, FCFS)</a:t>
            </a:r>
            <a:endParaRPr/>
          </a:p>
          <a:p>
            <a:pPr marL="314325" marR="0" lvl="0" indent="-314325"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Decision mode: nonpreemptive,  a process runs until it blocks itself</a:t>
            </a:r>
            <a:endParaRPr/>
          </a:p>
        </p:txBody>
      </p:sp>
      <p:pic>
        <p:nvPicPr>
          <p:cNvPr id="330" name="Google Shape;330;p38"/>
          <p:cNvPicPr preferRelativeResize="0"/>
          <p:nvPr/>
        </p:nvPicPr>
        <p:blipFill rotWithShape="1">
          <a:blip r:embed="rId3">
            <a:alphaModFix/>
          </a:blip>
          <a:srcRect/>
          <a:stretch/>
        </p:blipFill>
        <p:spPr>
          <a:xfrm>
            <a:off x="381000" y="762000"/>
            <a:ext cx="7848600" cy="181768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sp>
        <p:nvSpPr>
          <p:cNvPr id="336" name="Google Shape;336;p39"/>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31</a:t>
            </a:fld>
            <a:endParaRPr/>
          </a:p>
        </p:txBody>
      </p:sp>
      <p:sp>
        <p:nvSpPr>
          <p:cNvPr id="337" name="Google Shape;337;p39"/>
          <p:cNvSpPr txBox="1"/>
          <p:nvPr/>
        </p:nvSpPr>
        <p:spPr>
          <a:xfrm>
            <a:off x="457200" y="304800"/>
            <a:ext cx="8229600" cy="560387"/>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FCFS Drawbacks</a:t>
            </a:r>
            <a:endParaRPr/>
          </a:p>
        </p:txBody>
      </p:sp>
      <p:sp>
        <p:nvSpPr>
          <p:cNvPr id="338" name="Google Shape;338;p39"/>
          <p:cNvSpPr txBox="1"/>
          <p:nvPr/>
        </p:nvSpPr>
        <p:spPr>
          <a:xfrm>
            <a:off x="685800" y="990600"/>
            <a:ext cx="7886700" cy="5410200"/>
          </a:xfrm>
          <a:prstGeom prst="rect">
            <a:avLst/>
          </a:prstGeom>
          <a:noFill/>
          <a:ln>
            <a:noFill/>
          </a:ln>
        </p:spPr>
        <p:txBody>
          <a:bodyPr spcFirstLastPara="1" wrap="square" lIns="90350" tIns="44275" rIns="90350" bIns="44275" anchor="t" anchorCtr="0">
            <a:noAutofit/>
          </a:bodyPr>
          <a:lstStyle/>
          <a:p>
            <a:pPr marL="314325" marR="0" lvl="0" indent="-314325" algn="just" rtl="0">
              <a:lnSpc>
                <a:spcPct val="100000"/>
              </a:lnSpc>
              <a:spcBef>
                <a:spcPts val="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A short process may have to wait a very long time before it can execute.</a:t>
            </a:r>
            <a:endParaRPr/>
          </a:p>
          <a:p>
            <a:pPr marL="314325" marR="0" lvl="0" indent="-314325" algn="just" rtl="0">
              <a:lnSpc>
                <a:spcPct val="100000"/>
              </a:lnSpc>
              <a:spcBef>
                <a:spcPts val="18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 process that does not perform any I/O will monopolize the processor.</a:t>
            </a:r>
            <a:endParaRPr/>
          </a:p>
          <a:p>
            <a:pPr marL="314325" marR="0" lvl="0" indent="-314325" algn="just" rtl="0">
              <a:lnSpc>
                <a:spcPct val="10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Favours CPU-bound processes</a:t>
            </a:r>
            <a:endParaRPr/>
          </a:p>
          <a:p>
            <a:pPr marL="638175" marR="0" lvl="1" indent="-325437" algn="just" rtl="0">
              <a:lnSpc>
                <a:spcPct val="10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I/O-bound processes have to wait until CPU-bound process completes</a:t>
            </a:r>
            <a:endParaRPr/>
          </a:p>
          <a:p>
            <a:pPr marL="638175" marR="0" lvl="1" indent="-325437" algn="just" rtl="0">
              <a:lnSpc>
                <a:spcPct val="10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They may have to wait even when their I/O are completed (poor device utilization)</a:t>
            </a:r>
            <a:endParaRPr/>
          </a:p>
          <a:p>
            <a:pPr marL="638175" marR="0" lvl="1" indent="-325437" algn="just" rtl="0">
              <a:lnSpc>
                <a:spcPct val="10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we could have kept the I/O devices busy by giving more priority to I/O  Bound processes.</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
        <p:cNvGrpSpPr/>
        <p:nvPr/>
      </p:nvGrpSpPr>
      <p:grpSpPr>
        <a:xfrm>
          <a:off x="0" y="0"/>
          <a:ext cx="0" cy="0"/>
          <a:chOff x="0" y="0"/>
          <a:chExt cx="0" cy="0"/>
        </a:xfrm>
      </p:grpSpPr>
      <p:sp>
        <p:nvSpPr>
          <p:cNvPr id="344" name="Google Shape;344;p40"/>
          <p:cNvSpPr txBox="1"/>
          <p:nvPr/>
        </p:nvSpPr>
        <p:spPr>
          <a:xfrm>
            <a:off x="457200" y="304800"/>
            <a:ext cx="8210550" cy="6350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FCFS Drawbacks</a:t>
            </a:r>
            <a:endParaRPr/>
          </a:p>
        </p:txBody>
      </p:sp>
      <p:sp>
        <p:nvSpPr>
          <p:cNvPr id="345" name="Google Shape;345;p40"/>
          <p:cNvSpPr txBox="1"/>
          <p:nvPr/>
        </p:nvSpPr>
        <p:spPr>
          <a:xfrm>
            <a:off x="457200" y="914400"/>
            <a:ext cx="8210550" cy="5305425"/>
          </a:xfrm>
          <a:prstGeom prst="rect">
            <a:avLst/>
          </a:prstGeom>
          <a:noFill/>
          <a:ln>
            <a:noFill/>
          </a:ln>
        </p:spPr>
        <p:txBody>
          <a:bodyPr spcFirstLastPara="1" wrap="square" lIns="90000" tIns="46800" rIns="90000" bIns="46800" anchor="t" anchorCtr="0">
            <a:noAutofit/>
          </a:bodyPr>
          <a:lstStyle/>
          <a:p>
            <a:pPr marL="331787" marR="0" lvl="0" indent="-331787" algn="just" rtl="0">
              <a:lnSpc>
                <a:spcPct val="150000"/>
              </a:lnSpc>
              <a:spcBef>
                <a:spcPts val="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 	FCFS is not an attractive alternative on its own for a Uniprocessor system.</a:t>
            </a:r>
            <a:endParaRPr/>
          </a:p>
          <a:p>
            <a:pPr marL="331787" marR="0" lvl="0" indent="-331787" algn="just" rtl="0">
              <a:lnSpc>
                <a:spcPct val="150000"/>
              </a:lnSpc>
              <a:spcBef>
                <a:spcPts val="40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However, it is often combined with a priority scheme to provide an effective scheduler. </a:t>
            </a:r>
            <a:endParaRPr/>
          </a:p>
          <a:p>
            <a:pPr marL="331787" marR="0" lvl="0" indent="-331787" algn="just" rtl="0">
              <a:lnSpc>
                <a:spcPct val="150000"/>
              </a:lnSpc>
              <a:spcBef>
                <a:spcPts val="40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Thus, the scheduler may maintain a number of queues, one for each priority level, and dispatch within each queue on a first-come-first-served basis.</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
        <p:nvSpPr>
          <p:cNvPr id="351" name="Google Shape;351;p41"/>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33</a:t>
            </a:fld>
            <a:endParaRPr/>
          </a:p>
        </p:txBody>
      </p:sp>
      <p:sp>
        <p:nvSpPr>
          <p:cNvPr id="352" name="Google Shape;352;p41"/>
          <p:cNvSpPr txBox="1"/>
          <p:nvPr/>
        </p:nvSpPr>
        <p:spPr>
          <a:xfrm>
            <a:off x="457200" y="304800"/>
            <a:ext cx="8229600" cy="4603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Shortest Process Next (SPN) (SJF-Nonpreemptive)</a:t>
            </a:r>
            <a:endParaRPr/>
          </a:p>
        </p:txBody>
      </p:sp>
      <p:sp>
        <p:nvSpPr>
          <p:cNvPr id="353" name="Google Shape;353;p41"/>
          <p:cNvSpPr txBox="1"/>
          <p:nvPr/>
        </p:nvSpPr>
        <p:spPr>
          <a:xfrm>
            <a:off x="381000" y="3276600"/>
            <a:ext cx="8267700" cy="29718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Selection function: the process with the shortest expected CPU burst time</a:t>
            </a:r>
            <a:endParaRPr/>
          </a:p>
          <a:p>
            <a:pPr marL="311150" marR="0" lvl="0" indent="-311150" algn="l"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Decision mode: </a:t>
            </a:r>
            <a:r>
              <a:rPr lang="en-US" sz="2000" b="1" i="0" u="none">
                <a:solidFill>
                  <a:srgbClr val="000000"/>
                </a:solidFill>
                <a:latin typeface="Arial"/>
                <a:ea typeface="Arial"/>
                <a:cs typeface="Arial"/>
                <a:sym typeface="Arial"/>
              </a:rPr>
              <a:t>nonpreemptive</a:t>
            </a:r>
            <a:endParaRPr/>
          </a:p>
          <a:p>
            <a:pPr marL="311150" marR="0" lvl="0" indent="-311150" algn="l"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I/O bound processes will be picked first</a:t>
            </a:r>
            <a:endParaRPr/>
          </a:p>
          <a:p>
            <a:pPr marL="311150" marR="0" lvl="0" indent="-311150" algn="l"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We need to estimate the required processing time (CPU burst time) for each process</a:t>
            </a:r>
            <a:endParaRPr/>
          </a:p>
          <a:p>
            <a:pPr marL="311150" marR="0" lvl="0" indent="-311150" algn="l"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Average waiting time will be minimum.</a:t>
            </a:r>
            <a:endParaRPr/>
          </a:p>
        </p:txBody>
      </p:sp>
      <p:pic>
        <p:nvPicPr>
          <p:cNvPr id="354" name="Google Shape;354;p41"/>
          <p:cNvPicPr preferRelativeResize="0"/>
          <p:nvPr/>
        </p:nvPicPr>
        <p:blipFill rotWithShape="1">
          <a:blip r:embed="rId3">
            <a:alphaModFix/>
          </a:blip>
          <a:srcRect/>
          <a:stretch/>
        </p:blipFill>
        <p:spPr>
          <a:xfrm>
            <a:off x="762000" y="1143000"/>
            <a:ext cx="7772400" cy="188912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8"/>
        <p:cNvGrpSpPr/>
        <p:nvPr/>
      </p:nvGrpSpPr>
      <p:grpSpPr>
        <a:xfrm>
          <a:off x="0" y="0"/>
          <a:ext cx="0" cy="0"/>
          <a:chOff x="0" y="0"/>
          <a:chExt cx="0" cy="0"/>
        </a:xfrm>
      </p:grpSpPr>
      <p:sp>
        <p:nvSpPr>
          <p:cNvPr id="359" name="Google Shape;359;p42"/>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Shortest Process Next: Critique</a:t>
            </a:r>
            <a:br>
              <a:rPr lang="en-US" sz="2400" b="0" i="0" u="none">
                <a:solidFill>
                  <a:srgbClr val="006633"/>
                </a:solidFill>
                <a:latin typeface="Arial"/>
                <a:ea typeface="Arial"/>
                <a:cs typeface="Arial"/>
                <a:sym typeface="Arial"/>
              </a:rPr>
            </a:br>
            <a:endParaRPr/>
          </a:p>
        </p:txBody>
      </p:sp>
      <p:sp>
        <p:nvSpPr>
          <p:cNvPr id="360" name="Google Shape;360;p42"/>
          <p:cNvSpPr txBox="1"/>
          <p:nvPr/>
        </p:nvSpPr>
        <p:spPr>
          <a:xfrm>
            <a:off x="457200" y="914400"/>
            <a:ext cx="8202612" cy="5551487"/>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3200"/>
              <a:buFont typeface="Noto Sans Symbols"/>
              <a:buChar char="■"/>
            </a:pPr>
            <a:r>
              <a:rPr lang="en-US" sz="3200" b="0" i="0" u="none">
                <a:solidFill>
                  <a:srgbClr val="000000"/>
                </a:solidFill>
                <a:latin typeface="Arial"/>
                <a:ea typeface="Arial"/>
                <a:cs typeface="Arial"/>
                <a:sym typeface="Arial"/>
              </a:rPr>
              <a:t>Average waiting time will be minimum.</a:t>
            </a:r>
            <a:endParaRPr/>
          </a:p>
          <a:p>
            <a:pPr marL="311150" marR="0" lvl="0" indent="-311150" algn="just" rtl="0">
              <a:lnSpc>
                <a:spcPct val="150000"/>
              </a:lnSpc>
              <a:spcBef>
                <a:spcPts val="400"/>
              </a:spcBef>
              <a:spcAft>
                <a:spcPts val="0"/>
              </a:spcAft>
              <a:buClr>
                <a:srgbClr val="CC9900"/>
              </a:buClr>
              <a:buSzPts val="3200"/>
              <a:buFont typeface="Noto Sans Symbols"/>
              <a:buChar char="■"/>
            </a:pPr>
            <a:r>
              <a:rPr lang="en-US" sz="3200" b="0" i="0" u="none">
                <a:solidFill>
                  <a:srgbClr val="000000"/>
                </a:solidFill>
                <a:latin typeface="Arial"/>
                <a:ea typeface="Arial"/>
                <a:cs typeface="Arial"/>
                <a:sym typeface="Arial"/>
              </a:rPr>
              <a:t>Although it is optimal ,can not be implemented at the level of short term CPU scheduling</a:t>
            </a:r>
            <a:endParaRPr/>
          </a:p>
          <a:p>
            <a:pPr marL="311150" marR="0" lvl="0" indent="-311150" algn="just" rtl="0">
              <a:lnSpc>
                <a:spcPct val="150000"/>
              </a:lnSpc>
              <a:spcBef>
                <a:spcPts val="400"/>
              </a:spcBef>
              <a:spcAft>
                <a:spcPts val="0"/>
              </a:spcAft>
              <a:buClr>
                <a:srgbClr val="CC9900"/>
              </a:buClr>
              <a:buSzPts val="3200"/>
              <a:buFont typeface="Noto Sans Symbols"/>
              <a:buChar char="■"/>
            </a:pPr>
            <a:r>
              <a:rPr lang="en-US" sz="3200" b="0" i="0" u="none">
                <a:solidFill>
                  <a:srgbClr val="000000"/>
                </a:solidFill>
                <a:latin typeface="Arial"/>
                <a:ea typeface="Arial"/>
                <a:cs typeface="Arial"/>
                <a:sym typeface="Arial"/>
              </a:rPr>
              <a:t>As there is no way to know the length of the next cpu burst time.</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5"/>
        <p:cNvGrpSpPr/>
        <p:nvPr/>
      </p:nvGrpSpPr>
      <p:grpSpPr>
        <a:xfrm>
          <a:off x="0" y="0"/>
          <a:ext cx="0" cy="0"/>
          <a:chOff x="0" y="0"/>
          <a:chExt cx="0" cy="0"/>
        </a:xfrm>
      </p:grpSpPr>
      <p:sp>
        <p:nvSpPr>
          <p:cNvPr id="366" name="Google Shape;366;p43"/>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35</a:t>
            </a:fld>
            <a:endParaRPr/>
          </a:p>
        </p:txBody>
      </p:sp>
      <p:sp>
        <p:nvSpPr>
          <p:cNvPr id="367" name="Google Shape;367;p43"/>
          <p:cNvSpPr txBox="1"/>
          <p:nvPr/>
        </p:nvSpPr>
        <p:spPr>
          <a:xfrm>
            <a:off x="990600" y="228600"/>
            <a:ext cx="7885112" cy="588962"/>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Shortest Process Next: Critique</a:t>
            </a:r>
            <a:endParaRPr/>
          </a:p>
        </p:txBody>
      </p:sp>
      <p:sp>
        <p:nvSpPr>
          <p:cNvPr id="368" name="Google Shape;368;p43"/>
          <p:cNvSpPr txBox="1"/>
          <p:nvPr/>
        </p:nvSpPr>
        <p:spPr>
          <a:xfrm>
            <a:off x="457200" y="1066800"/>
            <a:ext cx="8229600" cy="5562600"/>
          </a:xfrm>
          <a:prstGeom prst="rect">
            <a:avLst/>
          </a:prstGeom>
          <a:noFill/>
          <a:ln>
            <a:noFill/>
          </a:ln>
        </p:spPr>
        <p:txBody>
          <a:bodyPr spcFirstLastPara="1" wrap="square" lIns="90350" tIns="44275" rIns="90350" bIns="44275"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Possibility of starvation for longer processes as long as there is a steady supply of shorter processes</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Lack of pre-emption is not suited in a time sharing environment</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CPU bound process gets lower priority (as it should) but a process doing no I/O could still monopolize the CPU if it is the first one to enter the system</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SPN implicitly incorporates priorities: shortest jobs are given preferences</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The next (pre-emptive) algorithm penalizes  directly longer jobs</a:t>
            </a:r>
            <a:endParaRPr/>
          </a:p>
          <a:p>
            <a:pPr marL="311150" marR="0" lvl="0" indent="-311150" algn="just" rtl="0">
              <a:lnSpc>
                <a:spcPct val="15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2"/>
        <p:cNvGrpSpPr/>
        <p:nvPr/>
      </p:nvGrpSpPr>
      <p:grpSpPr>
        <a:xfrm>
          <a:off x="0" y="0"/>
          <a:ext cx="0" cy="0"/>
          <a:chOff x="0" y="0"/>
          <a:chExt cx="0" cy="0"/>
        </a:xfrm>
      </p:grpSpPr>
      <p:sp>
        <p:nvSpPr>
          <p:cNvPr id="373" name="Google Shape;373;p44"/>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Shortest Process Next: Critique</a:t>
            </a:r>
            <a:br>
              <a:rPr lang="en-US" sz="2400" b="0" i="0" u="none">
                <a:solidFill>
                  <a:srgbClr val="006633"/>
                </a:solidFill>
                <a:latin typeface="Arial"/>
                <a:ea typeface="Arial"/>
                <a:cs typeface="Arial"/>
                <a:sym typeface="Arial"/>
              </a:rPr>
            </a:br>
            <a:endParaRPr/>
          </a:p>
        </p:txBody>
      </p:sp>
      <p:sp>
        <p:nvSpPr>
          <p:cNvPr id="374" name="Google Shape;374;p44"/>
          <p:cNvSpPr txBox="1"/>
          <p:nvPr/>
        </p:nvSpPr>
        <p:spPr>
          <a:xfrm>
            <a:off x="457200" y="914400"/>
            <a:ext cx="8202612" cy="5551487"/>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Average waiting time will be minimum</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FCFS is used to break the tie if two processes have same burst time</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SJF is a special case of general priority scheduling</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Priority is the inverse of the next cpu burst</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Larger  the cpu burst, lower the priority &amp; vice versa.</a:t>
            </a:r>
            <a:endParaRPr/>
          </a:p>
          <a:p>
            <a:pPr marL="338137" marR="0" lvl="0" indent="-338137" algn="l" rtl="0">
              <a:lnSpc>
                <a:spcPct val="150000"/>
              </a:lnSpc>
              <a:spcBef>
                <a:spcPts val="400"/>
              </a:spcBef>
              <a:spcAft>
                <a:spcPts val="0"/>
              </a:spcAft>
              <a:buClr>
                <a:srgbClr val="FFFFFF"/>
              </a:buClr>
              <a:buSzPts val="2800"/>
              <a:buFont typeface="Times New Roman"/>
              <a:buNone/>
            </a:pPr>
            <a:endParaRPr sz="2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0" name="Google Shape;380;p45"/>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37</a:t>
            </a:fld>
            <a:endParaRPr/>
          </a:p>
        </p:txBody>
      </p:sp>
      <p:sp>
        <p:nvSpPr>
          <p:cNvPr id="381" name="Google Shape;381;p45"/>
          <p:cNvSpPr txBox="1"/>
          <p:nvPr/>
        </p:nvSpPr>
        <p:spPr>
          <a:xfrm>
            <a:off x="457200" y="304800"/>
            <a:ext cx="8229600"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Shortest Remaining Time(SJF-Pre-emptive)</a:t>
            </a:r>
            <a:endParaRPr/>
          </a:p>
        </p:txBody>
      </p:sp>
      <p:sp>
        <p:nvSpPr>
          <p:cNvPr id="382" name="Google Shape;382;p45"/>
          <p:cNvSpPr txBox="1"/>
          <p:nvPr/>
        </p:nvSpPr>
        <p:spPr>
          <a:xfrm>
            <a:off x="457200" y="3657600"/>
            <a:ext cx="7535862" cy="1371600"/>
          </a:xfrm>
          <a:prstGeom prst="rect">
            <a:avLst/>
          </a:prstGeom>
          <a:noFill/>
          <a:ln>
            <a:noFill/>
          </a:ln>
        </p:spPr>
        <p:txBody>
          <a:bodyPr spcFirstLastPara="1" wrap="square" lIns="90000" tIns="46800" rIns="90000" bIns="46800" anchor="t" anchorCtr="0">
            <a:noAutofit/>
          </a:bodyPr>
          <a:lstStyle/>
          <a:p>
            <a:pPr marL="328612" marR="0" lvl="0" indent="-317498"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Pre-emptive version of shortest process next policy</a:t>
            </a:r>
            <a:endParaRPr/>
          </a:p>
          <a:p>
            <a:pPr marL="328612" marR="0" lvl="0" indent="-317498" algn="l"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Must estimate processing time</a:t>
            </a:r>
            <a:endParaRPr/>
          </a:p>
        </p:txBody>
      </p:sp>
      <p:pic>
        <p:nvPicPr>
          <p:cNvPr id="383" name="Google Shape;383;p45"/>
          <p:cNvPicPr preferRelativeResize="0"/>
          <p:nvPr/>
        </p:nvPicPr>
        <p:blipFill rotWithShape="1">
          <a:blip r:embed="rId3">
            <a:alphaModFix/>
          </a:blip>
          <a:srcRect/>
          <a:stretch/>
        </p:blipFill>
        <p:spPr>
          <a:xfrm>
            <a:off x="2133600" y="1160462"/>
            <a:ext cx="5105400" cy="600075"/>
          </a:xfrm>
          <a:prstGeom prst="rect">
            <a:avLst/>
          </a:prstGeom>
          <a:noFill/>
          <a:ln>
            <a:noFill/>
          </a:ln>
        </p:spPr>
      </p:pic>
      <p:pic>
        <p:nvPicPr>
          <p:cNvPr id="384" name="Google Shape;384;p45"/>
          <p:cNvPicPr preferRelativeResize="0"/>
          <p:nvPr/>
        </p:nvPicPr>
        <p:blipFill rotWithShape="1">
          <a:blip r:embed="rId4">
            <a:alphaModFix/>
          </a:blip>
          <a:srcRect/>
          <a:stretch/>
        </p:blipFill>
        <p:spPr>
          <a:xfrm>
            <a:off x="609600" y="1219200"/>
            <a:ext cx="7467600" cy="178435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4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SRT / SJF P</a:t>
            </a:r>
            <a:endParaRPr/>
          </a:p>
        </p:txBody>
      </p:sp>
      <p:sp>
        <p:nvSpPr>
          <p:cNvPr id="391" name="Google Shape;391;p46"/>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Estimate of remaining time required here as well</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Risk of starvation of longer processes</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No bias in favor of long processes as with FCFS</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No additional interrupts are generated unlike RR thereby reducing overhead</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But elapsed service times must be recorded, increasing the overhead</a:t>
            </a:r>
            <a:endParaRPr/>
          </a:p>
          <a:p>
            <a:pPr marL="336550" marR="0" lvl="0" indent="-336550" algn="l" rtl="0">
              <a:lnSpc>
                <a:spcPct val="100000"/>
              </a:lnSpc>
              <a:spcBef>
                <a:spcPts val="400"/>
              </a:spcBef>
              <a:spcAft>
                <a:spcPts val="0"/>
              </a:spcAft>
              <a:buClr>
                <a:srgbClr val="000000"/>
              </a:buClr>
              <a:buSzPts val="2600"/>
              <a:buFont typeface="Times New Roman"/>
              <a:buChar char="•"/>
            </a:pPr>
            <a:r>
              <a:rPr lang="en-US" sz="2600" b="0" i="0" u="none">
                <a:solidFill>
                  <a:srgbClr val="000000"/>
                </a:solidFill>
                <a:latin typeface="Arial"/>
                <a:ea typeface="Arial"/>
                <a:cs typeface="Arial"/>
                <a:sym typeface="Arial"/>
              </a:rPr>
              <a:t>Short job is given preference over running longer job, thus better turn around time</a:t>
            </a:r>
            <a:endParaRPr/>
          </a:p>
          <a:p>
            <a:pPr marL="336550" marR="0" lvl="0" indent="-336550" algn="l" rtl="0">
              <a:lnSpc>
                <a:spcPct val="100000"/>
              </a:lnSpc>
              <a:spcBef>
                <a:spcPts val="400"/>
              </a:spcBef>
              <a:spcAft>
                <a:spcPts val="0"/>
              </a:spcAft>
              <a:buClr>
                <a:srgbClr val="FFFFFF"/>
              </a:buClr>
              <a:buSzPts val="2600"/>
              <a:buFont typeface="Times New Roman"/>
              <a:buNone/>
            </a:pPr>
            <a:endParaRPr sz="26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6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6"/>
        <p:cNvGrpSpPr/>
        <p:nvPr/>
      </p:nvGrpSpPr>
      <p:grpSpPr>
        <a:xfrm>
          <a:off x="0" y="0"/>
          <a:ext cx="0" cy="0"/>
          <a:chOff x="0" y="0"/>
          <a:chExt cx="0" cy="0"/>
        </a:xfrm>
      </p:grpSpPr>
      <p:sp>
        <p:nvSpPr>
          <p:cNvPr id="397" name="Google Shape;397;p47"/>
          <p:cNvSpPr txBox="1"/>
          <p:nvPr/>
        </p:nvSpPr>
        <p:spPr>
          <a:xfrm>
            <a:off x="457200" y="304800"/>
            <a:ext cx="8226425" cy="55721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Priority Scheduling</a:t>
            </a:r>
            <a:endParaRPr/>
          </a:p>
        </p:txBody>
      </p:sp>
      <p:sp>
        <p:nvSpPr>
          <p:cNvPr id="398" name="Google Shape;398;p47"/>
          <p:cNvSpPr txBox="1"/>
          <p:nvPr/>
        </p:nvSpPr>
        <p:spPr>
          <a:xfrm>
            <a:off x="228600" y="914400"/>
            <a:ext cx="8610600" cy="4527550"/>
          </a:xfrm>
          <a:prstGeom prst="rect">
            <a:avLst/>
          </a:prstGeom>
          <a:noFill/>
          <a:ln>
            <a:noFill/>
          </a:ln>
        </p:spPr>
        <p:txBody>
          <a:bodyPr spcFirstLastPara="1" wrap="square" lIns="90350" tIns="44275" rIns="90350" bIns="44275" anchor="t" anchorCtr="0">
            <a:noAutofit/>
          </a:bodyPr>
          <a:lstStyle/>
          <a:p>
            <a:pPr marL="736600" marR="0" lvl="0" indent="-258762" algn="just" rtl="0">
              <a:lnSpc>
                <a:spcPct val="100000"/>
              </a:lnSpc>
              <a:spcBef>
                <a:spcPts val="0"/>
              </a:spcBef>
              <a:spcAft>
                <a:spcPts val="0"/>
              </a:spcAft>
              <a:buClr>
                <a:srgbClr val="000000"/>
              </a:buClr>
              <a:buSzPts val="2400"/>
              <a:buFont typeface="Arial"/>
              <a:buChar char="•"/>
            </a:pPr>
            <a:r>
              <a:rPr lang="en-US" sz="2400" b="0" i="0" u="none">
                <a:solidFill>
                  <a:srgbClr val="000000"/>
                </a:solidFill>
                <a:latin typeface="Arial"/>
                <a:ea typeface="Arial"/>
                <a:cs typeface="Arial"/>
                <a:sym typeface="Arial"/>
              </a:rPr>
              <a:t> A priority number (integer) is associated with each process.</a:t>
            </a:r>
            <a:endParaRPr/>
          </a:p>
          <a:p>
            <a:pPr marL="736600" marR="0" lvl="0" indent="-258762" algn="just" rtl="0">
              <a:lnSpc>
                <a:spcPct val="100000"/>
              </a:lnSpc>
              <a:spcBef>
                <a:spcPts val="4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The CPU is allocated to the process with the highest priority</a:t>
            </a:r>
            <a:endParaRPr/>
          </a:p>
          <a:p>
            <a:pPr marL="736600" marR="0" lvl="0" indent="-258762" algn="just" rtl="0">
              <a:lnSpc>
                <a:spcPct val="100000"/>
              </a:lnSpc>
              <a:spcBef>
                <a:spcPts val="4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Some systems have a high number represent high priority.</a:t>
            </a:r>
            <a:endParaRPr/>
          </a:p>
          <a:p>
            <a:pPr marL="736600" marR="0" lvl="0" indent="-258762" algn="just" rtl="0">
              <a:lnSpc>
                <a:spcPct val="100000"/>
              </a:lnSpc>
              <a:spcBef>
                <a:spcPts val="4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Other systems have a low number represent high priority.</a:t>
            </a:r>
            <a:endParaRPr/>
          </a:p>
          <a:p>
            <a:pPr marL="736600" marR="0" lvl="0" indent="-258762" algn="just" rtl="0">
              <a:lnSpc>
                <a:spcPct val="100000"/>
              </a:lnSpc>
              <a:spcBef>
                <a:spcPts val="4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Text uses a low number to represent high priority.</a:t>
            </a:r>
            <a:endParaRPr/>
          </a:p>
          <a:p>
            <a:pPr marL="736600" marR="0" lvl="0" indent="-258762" algn="just" rtl="0">
              <a:lnSpc>
                <a:spcPct val="100000"/>
              </a:lnSpc>
              <a:spcBef>
                <a:spcPts val="40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Priority scheduling may be preemptive or nonpreemptive.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12"/>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4</a:t>
            </a:fld>
            <a:endParaRPr/>
          </a:p>
        </p:txBody>
      </p:sp>
      <p:sp>
        <p:nvSpPr>
          <p:cNvPr id="103" name="Google Shape;103;p12"/>
          <p:cNvSpPr txBox="1"/>
          <p:nvPr/>
        </p:nvSpPr>
        <p:spPr>
          <a:xfrm>
            <a:off x="539750" y="274637"/>
            <a:ext cx="8229600" cy="625475"/>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8000"/>
              </a:buClr>
              <a:buSzPts val="2800"/>
              <a:buFont typeface="Arial"/>
              <a:buNone/>
            </a:pPr>
            <a:r>
              <a:rPr lang="en-US" sz="2800" b="0" i="0" u="none">
                <a:solidFill>
                  <a:srgbClr val="008000"/>
                </a:solidFill>
                <a:latin typeface="Arial"/>
                <a:ea typeface="Arial"/>
                <a:cs typeface="Arial"/>
                <a:sym typeface="Arial"/>
              </a:rPr>
              <a:t>Scheduling Objectives</a:t>
            </a:r>
            <a:endParaRPr/>
          </a:p>
        </p:txBody>
      </p:sp>
      <p:sp>
        <p:nvSpPr>
          <p:cNvPr id="104" name="Google Shape;104;p12"/>
          <p:cNvSpPr txBox="1"/>
          <p:nvPr/>
        </p:nvSpPr>
        <p:spPr>
          <a:xfrm>
            <a:off x="539750" y="1260475"/>
            <a:ext cx="8229600" cy="4953000"/>
          </a:xfrm>
          <a:prstGeom prst="rect">
            <a:avLst/>
          </a:prstGeom>
          <a:noFill/>
          <a:ln>
            <a:noFill/>
          </a:ln>
        </p:spPr>
        <p:txBody>
          <a:bodyPr spcFirstLastPara="1" wrap="square" lIns="90000" tIns="45000" rIns="90000" bIns="45000" anchor="t" anchorCtr="0">
            <a:noAutofit/>
          </a:bodyPr>
          <a:lstStyle/>
          <a:p>
            <a:pPr marL="431800" marR="0" lvl="0" indent="-295275" algn="l" rtl="0">
              <a:lnSpc>
                <a:spcPct val="100000"/>
              </a:lnSpc>
              <a:spcBef>
                <a:spcPts val="0"/>
              </a:spcBef>
              <a:spcAft>
                <a:spcPts val="0"/>
              </a:spcAft>
              <a:buClr>
                <a:srgbClr val="000000"/>
              </a:buClr>
              <a:buSzPts val="3000"/>
              <a:buFont typeface="Arial"/>
              <a:buNone/>
            </a:pPr>
            <a:r>
              <a:rPr lang="en-US" sz="3000" b="0" i="0" u="none">
                <a:solidFill>
                  <a:srgbClr val="000000"/>
                </a:solidFill>
                <a:latin typeface="Arial"/>
                <a:ea typeface="Arial"/>
                <a:cs typeface="Arial"/>
                <a:sym typeface="Arial"/>
              </a:rPr>
              <a:t>The scheduling function should</a:t>
            </a:r>
            <a:endParaRPr/>
          </a:p>
          <a:p>
            <a:pPr marL="431800" marR="0" lvl="0" indent="-295275" algn="l" rtl="0">
              <a:lnSpc>
                <a:spcPct val="100000"/>
              </a:lnSpc>
              <a:spcBef>
                <a:spcPts val="1400"/>
              </a:spcBef>
              <a:spcAft>
                <a:spcPts val="0"/>
              </a:spcAft>
              <a:buClr>
                <a:srgbClr val="000000"/>
              </a:buClr>
              <a:buSzPts val="3000"/>
              <a:buFont typeface="Noto Sans Symbols"/>
              <a:buChar char="∙"/>
            </a:pPr>
            <a:r>
              <a:rPr lang="en-US" sz="3000" b="0" i="0" u="none">
                <a:solidFill>
                  <a:srgbClr val="000000"/>
                </a:solidFill>
                <a:latin typeface="Arial"/>
                <a:ea typeface="Arial"/>
                <a:cs typeface="Arial"/>
                <a:sym typeface="Arial"/>
              </a:rPr>
              <a:t>Share time fairly</a:t>
            </a:r>
            <a:r>
              <a:rPr lang="en-US" sz="3000" b="1" i="1" u="none">
                <a:solidFill>
                  <a:srgbClr val="000000"/>
                </a:solidFill>
                <a:latin typeface="Arial"/>
                <a:ea typeface="Arial"/>
                <a:cs typeface="Arial"/>
                <a:sym typeface="Arial"/>
              </a:rPr>
              <a:t> </a:t>
            </a:r>
            <a:r>
              <a:rPr lang="en-US" sz="3000" b="0" i="0" u="none">
                <a:solidFill>
                  <a:srgbClr val="000000"/>
                </a:solidFill>
                <a:latin typeface="Arial"/>
                <a:ea typeface="Arial"/>
                <a:cs typeface="Arial"/>
                <a:sym typeface="Arial"/>
              </a:rPr>
              <a:t>among processes</a:t>
            </a:r>
            <a:endParaRPr/>
          </a:p>
          <a:p>
            <a:pPr marL="431800" marR="0" lvl="0" indent="-295275" algn="l" rtl="0">
              <a:lnSpc>
                <a:spcPct val="100000"/>
              </a:lnSpc>
              <a:spcBef>
                <a:spcPts val="1400"/>
              </a:spcBef>
              <a:spcAft>
                <a:spcPts val="0"/>
              </a:spcAft>
              <a:buClr>
                <a:srgbClr val="000000"/>
              </a:buClr>
              <a:buSzPts val="3000"/>
              <a:buFont typeface="Noto Sans Symbols"/>
              <a:buChar char="∙"/>
            </a:pPr>
            <a:r>
              <a:rPr lang="en-US" sz="3000" b="0" i="0" u="none">
                <a:solidFill>
                  <a:srgbClr val="000000"/>
                </a:solidFill>
                <a:latin typeface="Arial"/>
                <a:ea typeface="Arial"/>
                <a:cs typeface="Arial"/>
                <a:sym typeface="Arial"/>
              </a:rPr>
              <a:t>Prevent starvation of a process</a:t>
            </a:r>
            <a:endParaRPr/>
          </a:p>
          <a:p>
            <a:pPr marL="431800" marR="0" lvl="0" indent="-295275" algn="l" rtl="0">
              <a:lnSpc>
                <a:spcPct val="100000"/>
              </a:lnSpc>
              <a:spcBef>
                <a:spcPts val="1400"/>
              </a:spcBef>
              <a:spcAft>
                <a:spcPts val="0"/>
              </a:spcAft>
              <a:buClr>
                <a:srgbClr val="000000"/>
              </a:buClr>
              <a:buSzPts val="3000"/>
              <a:buFont typeface="Noto Sans Symbols"/>
              <a:buChar char="∙"/>
            </a:pPr>
            <a:r>
              <a:rPr lang="en-US" sz="3000" b="0" i="0" u="none">
                <a:solidFill>
                  <a:srgbClr val="000000"/>
                </a:solidFill>
                <a:latin typeface="Arial"/>
                <a:ea typeface="Arial"/>
                <a:cs typeface="Arial"/>
                <a:sym typeface="Arial"/>
              </a:rPr>
              <a:t>Use the processor efficiently</a:t>
            </a:r>
            <a:endParaRPr/>
          </a:p>
          <a:p>
            <a:pPr marL="431800" marR="0" lvl="0" indent="-295275" algn="l" rtl="0">
              <a:lnSpc>
                <a:spcPct val="100000"/>
              </a:lnSpc>
              <a:spcBef>
                <a:spcPts val="1400"/>
              </a:spcBef>
              <a:spcAft>
                <a:spcPts val="0"/>
              </a:spcAft>
              <a:buClr>
                <a:srgbClr val="000000"/>
              </a:buClr>
              <a:buSzPts val="3000"/>
              <a:buFont typeface="Noto Sans Symbols"/>
              <a:buChar char="∙"/>
            </a:pPr>
            <a:r>
              <a:rPr lang="en-US" sz="3000" b="0" i="0" u="none">
                <a:solidFill>
                  <a:srgbClr val="000000"/>
                </a:solidFill>
                <a:latin typeface="Arial"/>
                <a:ea typeface="Arial"/>
                <a:cs typeface="Arial"/>
                <a:sym typeface="Arial"/>
              </a:rPr>
              <a:t>Have low overhead</a:t>
            </a:r>
            <a:endParaRPr/>
          </a:p>
          <a:p>
            <a:pPr marL="431800" marR="0" lvl="0" indent="-295275" algn="l" rtl="0">
              <a:lnSpc>
                <a:spcPct val="100000"/>
              </a:lnSpc>
              <a:spcBef>
                <a:spcPts val="1400"/>
              </a:spcBef>
              <a:spcAft>
                <a:spcPts val="0"/>
              </a:spcAft>
              <a:buClr>
                <a:srgbClr val="000000"/>
              </a:buClr>
              <a:buSzPts val="3000"/>
              <a:buFont typeface="Noto Sans Symbols"/>
              <a:buChar char="∙"/>
            </a:pPr>
            <a:r>
              <a:rPr lang="en-US" sz="3000" b="0" i="0" u="none">
                <a:solidFill>
                  <a:srgbClr val="000000"/>
                </a:solidFill>
                <a:latin typeface="Arial"/>
                <a:ea typeface="Arial"/>
                <a:cs typeface="Arial"/>
                <a:sym typeface="Arial"/>
              </a:rPr>
              <a:t>Prioritise processes when necessary (e.g. real time deadlines)</a:t>
            </a:r>
            <a:endParaRPr/>
          </a:p>
          <a:p>
            <a:pPr marL="0" marR="0" lvl="0" indent="0" algn="l" rtl="0">
              <a:lnSpc>
                <a:spcPct val="100000"/>
              </a:lnSpc>
              <a:spcBef>
                <a:spcPts val="1400"/>
              </a:spcBef>
              <a:spcAft>
                <a:spcPts val="0"/>
              </a:spcAft>
              <a:buNone/>
            </a:pPr>
            <a:endParaRPr sz="30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3"/>
        <p:cNvGrpSpPr/>
        <p:nvPr/>
      </p:nvGrpSpPr>
      <p:grpSpPr>
        <a:xfrm>
          <a:off x="0" y="0"/>
          <a:ext cx="0" cy="0"/>
          <a:chOff x="0" y="0"/>
          <a:chExt cx="0" cy="0"/>
        </a:xfrm>
      </p:grpSpPr>
      <p:sp>
        <p:nvSpPr>
          <p:cNvPr id="404" name="Google Shape;404;p48"/>
          <p:cNvSpPr txBox="1"/>
          <p:nvPr/>
        </p:nvSpPr>
        <p:spPr>
          <a:xfrm>
            <a:off x="457200" y="304800"/>
            <a:ext cx="8226425" cy="55721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Assigning Priorities</a:t>
            </a:r>
            <a:endParaRPr/>
          </a:p>
        </p:txBody>
      </p:sp>
      <p:sp>
        <p:nvSpPr>
          <p:cNvPr id="405" name="Google Shape;405;p48"/>
          <p:cNvSpPr txBox="1"/>
          <p:nvPr/>
        </p:nvSpPr>
        <p:spPr>
          <a:xfrm>
            <a:off x="496887" y="838200"/>
            <a:ext cx="8326437" cy="5346700"/>
          </a:xfrm>
          <a:prstGeom prst="rect">
            <a:avLst/>
          </a:prstGeom>
          <a:noFill/>
          <a:ln>
            <a:noFill/>
          </a:ln>
        </p:spPr>
        <p:txBody>
          <a:bodyPr spcFirstLastPara="1" wrap="square" lIns="90000" tIns="46800" rIns="90000" bIns="46800" anchor="t" anchorCtr="0">
            <a:noAutofit/>
          </a:bodyPr>
          <a:lstStyle/>
          <a:p>
            <a:pPr marL="336550" marR="0" lvl="0" indent="-320675" algn="just" rtl="0">
              <a:lnSpc>
                <a:spcPct val="10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SJF is a priority scheduling where priority is the predicted next CPU burst time.</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Other bases for assigning priority:</a:t>
            </a:r>
            <a:endParaRPr/>
          </a:p>
          <a:p>
            <a:pPr marL="1168400" marR="0" lvl="1" indent="-474662" algn="just" rtl="0">
              <a:lnSpc>
                <a:spcPct val="100000"/>
              </a:lnSpc>
              <a:spcBef>
                <a:spcPts val="4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Memory requirements</a:t>
            </a:r>
            <a:endParaRPr/>
          </a:p>
          <a:p>
            <a:pPr marL="1168400" marR="0" lvl="1" indent="-474662" algn="just" rtl="0">
              <a:lnSpc>
                <a:spcPct val="100000"/>
              </a:lnSpc>
              <a:spcBef>
                <a:spcPts val="4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Number of open files</a:t>
            </a:r>
            <a:endParaRPr/>
          </a:p>
          <a:p>
            <a:pPr marL="1168400" marR="0" lvl="1" indent="-474662" algn="just" rtl="0">
              <a:lnSpc>
                <a:spcPct val="100000"/>
              </a:lnSpc>
              <a:spcBef>
                <a:spcPts val="4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Avg I/O burst / Avg CPU burst</a:t>
            </a:r>
            <a:endParaRPr/>
          </a:p>
          <a:p>
            <a:pPr marL="1168400" marR="0" lvl="1" indent="-474662" algn="just" rtl="0">
              <a:lnSpc>
                <a:spcPct val="100000"/>
              </a:lnSpc>
              <a:spcBef>
                <a:spcPts val="4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External requirements (amount of money paid, political factors, etc).</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Range of priority 0 to 7 or 0 to 4095</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Priorities can be defined either internally or externally</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Internal priority: time limit, no. of open files</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External priority: set by criteria outside the os e.g. imp of processes</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Problem: Starvation -- low priority processes may never execute.</a:t>
            </a:r>
            <a:endParaRPr/>
          </a:p>
          <a:p>
            <a:pPr marL="336550" marR="0" lvl="0" indent="-320675"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Solution: Aging -- as time progresses increase the priority of the process.</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0"/>
        <p:cNvGrpSpPr/>
        <p:nvPr/>
      </p:nvGrpSpPr>
      <p:grpSpPr>
        <a:xfrm>
          <a:off x="0" y="0"/>
          <a:ext cx="0" cy="0"/>
          <a:chOff x="0" y="0"/>
          <a:chExt cx="0" cy="0"/>
        </a:xfrm>
      </p:grpSpPr>
      <p:sp>
        <p:nvSpPr>
          <p:cNvPr id="411" name="Google Shape;411;p49"/>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41</a:t>
            </a:fld>
            <a:endParaRPr/>
          </a:p>
        </p:txBody>
      </p:sp>
      <p:sp>
        <p:nvSpPr>
          <p:cNvPr id="412" name="Google Shape;412;p49"/>
          <p:cNvSpPr txBox="1"/>
          <p:nvPr/>
        </p:nvSpPr>
        <p:spPr>
          <a:xfrm>
            <a:off x="762000" y="3200400"/>
            <a:ext cx="7924800" cy="2743200"/>
          </a:xfrm>
          <a:prstGeom prst="rect">
            <a:avLst/>
          </a:prstGeom>
          <a:noFill/>
          <a:ln>
            <a:noFill/>
          </a:ln>
        </p:spPr>
        <p:txBody>
          <a:bodyPr spcFirstLastPara="1" wrap="square" lIns="90350" tIns="44275" rIns="90350" bIns="44275"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Selection function: same as FCFS</a:t>
            </a:r>
            <a:endParaRPr/>
          </a:p>
          <a:p>
            <a:pPr marL="311150" marR="0" lvl="0" indent="-311150" algn="just" rtl="0">
              <a:lnSpc>
                <a:spcPct val="150000"/>
              </a:lnSpc>
              <a:spcBef>
                <a:spcPts val="4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Decision mode: preemptive</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a process is allowed to run until the time slice period (quantum, typically from 10 to 100 ms) has expired</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then a clock interrupt occurs and the running process is put on the ready queue </a:t>
            </a:r>
            <a:endParaRPr/>
          </a:p>
        </p:txBody>
      </p:sp>
      <p:sp>
        <p:nvSpPr>
          <p:cNvPr id="413" name="Google Shape;413;p49"/>
          <p:cNvSpPr txBox="1"/>
          <p:nvPr/>
        </p:nvSpPr>
        <p:spPr>
          <a:xfrm>
            <a:off x="990600" y="228600"/>
            <a:ext cx="7885112" cy="665162"/>
          </a:xfrm>
          <a:prstGeom prst="rect">
            <a:avLst/>
          </a:prstGeom>
          <a:noFill/>
          <a:ln>
            <a:noFill/>
          </a:ln>
        </p:spPr>
        <p:txBody>
          <a:bodyPr spcFirstLastPara="1" wrap="square" lIns="90350" tIns="44275" rIns="90350" bIns="44275"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Round-Robin</a:t>
            </a:r>
            <a:endParaRPr/>
          </a:p>
        </p:txBody>
      </p:sp>
      <p:pic>
        <p:nvPicPr>
          <p:cNvPr id="414" name="Google Shape;414;p49"/>
          <p:cNvPicPr preferRelativeResize="0"/>
          <p:nvPr/>
        </p:nvPicPr>
        <p:blipFill rotWithShape="1">
          <a:blip r:embed="rId3">
            <a:alphaModFix/>
          </a:blip>
          <a:srcRect/>
          <a:stretch/>
        </p:blipFill>
        <p:spPr>
          <a:xfrm>
            <a:off x="762000" y="1035050"/>
            <a:ext cx="7391400" cy="201295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sp>
        <p:nvSpPr>
          <p:cNvPr id="420" name="Google Shape;420;p50"/>
          <p:cNvSpPr txBox="1"/>
          <p:nvPr/>
        </p:nvSpPr>
        <p:spPr>
          <a:xfrm>
            <a:off x="457200" y="304800"/>
            <a:ext cx="8226425" cy="6096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Round-Robin</a:t>
            </a:r>
            <a:endParaRPr/>
          </a:p>
        </p:txBody>
      </p:sp>
      <p:sp>
        <p:nvSpPr>
          <p:cNvPr id="421" name="Google Shape;421;p50"/>
          <p:cNvSpPr txBox="1"/>
          <p:nvPr/>
        </p:nvSpPr>
        <p:spPr>
          <a:xfrm>
            <a:off x="457200" y="762000"/>
            <a:ext cx="8226425" cy="5026025"/>
          </a:xfrm>
          <a:prstGeom prst="rect">
            <a:avLst/>
          </a:prstGeom>
          <a:noFill/>
          <a:ln>
            <a:noFill/>
          </a:ln>
        </p:spPr>
        <p:txBody>
          <a:bodyPr spcFirstLastPara="1" wrap="square" lIns="90000" tIns="45000" rIns="90000" bIns="45000" anchor="t" anchorCtr="0">
            <a:noAutofit/>
          </a:bodyPr>
          <a:lstStyle/>
          <a:p>
            <a:pPr marL="314325" marR="0" lvl="0" indent="-314325" algn="just" rtl="0">
              <a:lnSpc>
                <a:spcPct val="10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Clock interrupt is generated at periodic intervals</a:t>
            </a:r>
            <a:endParaRPr/>
          </a:p>
          <a:p>
            <a:pPr marL="314325" marR="0" lvl="0" indent="-314325" algn="just" rtl="0">
              <a:lnSpc>
                <a:spcPct val="100000"/>
              </a:lnSpc>
              <a:spcBef>
                <a:spcPts val="18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When an interrupt occurs, the currently running process is placed in the ready queue</a:t>
            </a:r>
            <a:endParaRPr/>
          </a:p>
          <a:p>
            <a:pPr marL="314325" marR="0" lvl="0" indent="-314325" algn="just" rtl="0">
              <a:lnSpc>
                <a:spcPct val="100000"/>
              </a:lnSpc>
              <a:spcBef>
                <a:spcPts val="18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Next ready job is selected.</a:t>
            </a:r>
            <a:endParaRPr/>
          </a:p>
          <a:p>
            <a:pPr marL="314325" marR="0" lvl="0" indent="-314325" algn="just" rtl="0">
              <a:lnSpc>
                <a:spcPct val="150000"/>
              </a:lnSpc>
              <a:spcBef>
                <a:spcPts val="1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The principal design issue is the length of the time quantum, or slice, to be used. </a:t>
            </a:r>
            <a:endParaRPr/>
          </a:p>
          <a:p>
            <a:pPr marL="314325" marR="0" lvl="0" indent="-314325" algn="just" rtl="0">
              <a:lnSpc>
                <a:spcPct val="15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If the quantum is very short, then short processes will move through the system relatively quickly. </a:t>
            </a:r>
            <a:endParaRPr/>
          </a:p>
          <a:p>
            <a:pPr marL="860425" marR="0" lvl="1" indent="-403225" algn="just" rtl="0">
              <a:lnSpc>
                <a:spcPct val="15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 BUT there is processing over-head involved in handling the clock interrupt and performing the scheduling and dispatching function.</a:t>
            </a:r>
            <a:endParaRPr/>
          </a:p>
          <a:p>
            <a:pPr marL="860425" marR="0" lvl="1" indent="-403225" algn="just" rtl="0">
              <a:lnSpc>
                <a:spcPct val="15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 Thus, very short time quantum  should be avoided.</a:t>
            </a:r>
            <a:endParaRPr/>
          </a:p>
          <a:p>
            <a:pPr marL="314325" marR="0" lvl="0" indent="-314325" algn="just" rtl="0">
              <a:lnSpc>
                <a:spcPct val="100000"/>
              </a:lnSpc>
              <a:spcBef>
                <a:spcPts val="40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1400"/>
              </a:spcBef>
              <a:spcAft>
                <a:spcPts val="0"/>
              </a:spcAft>
              <a:buNone/>
            </a:pPr>
            <a:endParaRPr sz="2000" b="0" i="0" u="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7"/>
        <p:cNvGrpSpPr/>
        <p:nvPr/>
      </p:nvGrpSpPr>
      <p:grpSpPr>
        <a:xfrm>
          <a:off x="0" y="0"/>
          <a:ext cx="0" cy="0"/>
          <a:chOff x="0" y="0"/>
          <a:chExt cx="0" cy="0"/>
        </a:xfrm>
      </p:grpSpPr>
      <p:sp>
        <p:nvSpPr>
          <p:cNvPr id="428" name="Google Shape;428;p51"/>
          <p:cNvSpPr txBox="1"/>
          <p:nvPr/>
        </p:nvSpPr>
        <p:spPr>
          <a:xfrm>
            <a:off x="685800" y="304800"/>
            <a:ext cx="8458200" cy="914400"/>
          </a:xfrm>
          <a:prstGeom prst="rect">
            <a:avLst/>
          </a:prstGeom>
          <a:noFill/>
          <a:ln>
            <a:noFill/>
          </a:ln>
        </p:spPr>
        <p:txBody>
          <a:bodyPr spcFirstLastPara="1" wrap="square" lIns="90000" tIns="46800" rIns="90000" bIns="46800" anchor="b" anchorCtr="0">
            <a:noAutofit/>
          </a:bodyPr>
          <a:lstStyle/>
          <a:p>
            <a:pPr marL="0" marR="0" lvl="0" indent="0" algn="l" rtl="0">
              <a:lnSpc>
                <a:spcPct val="140625"/>
              </a:lnSpc>
              <a:spcBef>
                <a:spcPts val="0"/>
              </a:spcBef>
              <a:spcAft>
                <a:spcPts val="0"/>
              </a:spcAft>
              <a:buClr>
                <a:srgbClr val="006633"/>
              </a:buClr>
              <a:buSzPts val="3200"/>
              <a:buFont typeface="Arial"/>
              <a:buNone/>
            </a:pPr>
            <a:r>
              <a:rPr lang="en-US" sz="3200" b="1" i="0" u="none">
                <a:solidFill>
                  <a:srgbClr val="006633"/>
                </a:solidFill>
                <a:latin typeface="Arial"/>
                <a:ea typeface="Arial"/>
                <a:cs typeface="Arial"/>
                <a:sym typeface="Arial"/>
              </a:rPr>
              <a:t>Effect of Size of Preemption Time Quantum</a:t>
            </a:r>
            <a:endParaRPr/>
          </a:p>
        </p:txBody>
      </p:sp>
      <p:pic>
        <p:nvPicPr>
          <p:cNvPr id="429" name="Google Shape;429;p51"/>
          <p:cNvPicPr preferRelativeResize="0"/>
          <p:nvPr/>
        </p:nvPicPr>
        <p:blipFill rotWithShape="1">
          <a:blip r:embed="rId3">
            <a:alphaModFix/>
          </a:blip>
          <a:srcRect t="-51354" b="-51353"/>
          <a:stretch/>
        </p:blipFill>
        <p:spPr>
          <a:xfrm>
            <a:off x="3733800" y="152400"/>
            <a:ext cx="5029200" cy="8458200"/>
          </a:xfrm>
          <a:prstGeom prst="rect">
            <a:avLst/>
          </a:prstGeom>
          <a:noFill/>
          <a:ln>
            <a:noFill/>
          </a:ln>
        </p:spPr>
      </p:pic>
      <p:pic>
        <p:nvPicPr>
          <p:cNvPr id="430" name="Google Shape;430;p51"/>
          <p:cNvPicPr preferRelativeResize="0"/>
          <p:nvPr/>
        </p:nvPicPr>
        <p:blipFill rotWithShape="1">
          <a:blip r:embed="rId4">
            <a:alphaModFix/>
          </a:blip>
          <a:srcRect/>
          <a:stretch/>
        </p:blipFill>
        <p:spPr>
          <a:xfrm>
            <a:off x="6477000" y="1143000"/>
            <a:ext cx="2163762" cy="1879600"/>
          </a:xfrm>
          <a:prstGeom prst="rect">
            <a:avLst/>
          </a:prstGeom>
          <a:noFill/>
          <a:ln>
            <a:noFill/>
          </a:ln>
        </p:spPr>
      </p:pic>
      <p:sp>
        <p:nvSpPr>
          <p:cNvPr id="431" name="Google Shape;431;p51"/>
          <p:cNvSpPr txBox="1"/>
          <p:nvPr/>
        </p:nvSpPr>
        <p:spPr>
          <a:xfrm>
            <a:off x="0" y="1752600"/>
            <a:ext cx="3810000" cy="365760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One useful guide is that the time quantum should be slightly greater than the time required for</a:t>
            </a:r>
            <a:endParaRPr/>
          </a:p>
          <a:p>
            <a:pPr marL="0" marR="0" lvl="0" indent="0" algn="just"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a typical interaction or process function. If it is less, then most processes will require at least two time quanta. </a:t>
            </a:r>
            <a:endParaRPr/>
          </a:p>
        </p:txBody>
      </p:sp>
    </p:spTree>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Google Shape;438;p52"/>
          <p:cNvSpPr txBox="1"/>
          <p:nvPr/>
        </p:nvSpPr>
        <p:spPr>
          <a:xfrm>
            <a:off x="0" y="533400"/>
            <a:ext cx="9144000" cy="13239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9973"/>
              </a:buClr>
              <a:buSzPts val="3400"/>
              <a:buFont typeface="Arial"/>
              <a:buNone/>
            </a:pPr>
            <a:r>
              <a:rPr lang="en-US" sz="3400" b="0" i="0" u="none">
                <a:solidFill>
                  <a:srgbClr val="009973"/>
                </a:solidFill>
                <a:latin typeface="Arial"/>
                <a:ea typeface="Arial"/>
                <a:cs typeface="Arial"/>
                <a:sym typeface="Arial"/>
              </a:rPr>
              <a:t>Effect of Size of Preemption Time Quantum</a:t>
            </a:r>
            <a:endParaRPr/>
          </a:p>
        </p:txBody>
      </p:sp>
      <p:pic>
        <p:nvPicPr>
          <p:cNvPr id="439" name="Google Shape;439;p52"/>
          <p:cNvPicPr preferRelativeResize="0"/>
          <p:nvPr/>
        </p:nvPicPr>
        <p:blipFill rotWithShape="1">
          <a:blip r:embed="rId3">
            <a:alphaModFix/>
          </a:blip>
          <a:srcRect/>
          <a:stretch/>
        </p:blipFill>
        <p:spPr>
          <a:xfrm>
            <a:off x="838200" y="1981200"/>
            <a:ext cx="7451725" cy="4475162"/>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sp>
        <p:nvSpPr>
          <p:cNvPr id="445" name="Google Shape;445;p53"/>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45</a:t>
            </a:fld>
            <a:endParaRPr/>
          </a:p>
        </p:txBody>
      </p:sp>
      <p:sp>
        <p:nvSpPr>
          <p:cNvPr id="446" name="Google Shape;446;p53"/>
          <p:cNvSpPr txBox="1"/>
          <p:nvPr/>
        </p:nvSpPr>
        <p:spPr>
          <a:xfrm>
            <a:off x="496887" y="304800"/>
            <a:ext cx="7885112" cy="4603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Time Quantum for Round Robin</a:t>
            </a:r>
            <a:endParaRPr/>
          </a:p>
        </p:txBody>
      </p:sp>
      <p:sp>
        <p:nvSpPr>
          <p:cNvPr id="447" name="Google Shape;447;p53"/>
          <p:cNvSpPr txBox="1"/>
          <p:nvPr/>
        </p:nvSpPr>
        <p:spPr>
          <a:xfrm>
            <a:off x="381000" y="914400"/>
            <a:ext cx="8420100" cy="16002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Must be substantially larger than the time required to handle the clock interrupt and dispatching </a:t>
            </a:r>
            <a:endParaRPr/>
          </a:p>
          <a:p>
            <a:pPr marL="311150" marR="0" lvl="0" indent="-311150" algn="l" rtl="0">
              <a:lnSpc>
                <a:spcPct val="150000"/>
              </a:lnSpc>
              <a:spcBef>
                <a:spcPts val="3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Should be larger than the typical interaction (but not much more to avoid penalizing I/O bound processes)</a:t>
            </a: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Google Shape;453;p54"/>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46</a:t>
            </a:fld>
            <a:endParaRPr/>
          </a:p>
        </p:txBody>
      </p:sp>
      <p:sp>
        <p:nvSpPr>
          <p:cNvPr id="454" name="Google Shape;454;p54"/>
          <p:cNvSpPr txBox="1"/>
          <p:nvPr/>
        </p:nvSpPr>
        <p:spPr>
          <a:xfrm>
            <a:off x="762000" y="304800"/>
            <a:ext cx="7885112" cy="4603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Round Robin: Critique</a:t>
            </a:r>
            <a:endParaRPr/>
          </a:p>
        </p:txBody>
      </p:sp>
      <p:sp>
        <p:nvSpPr>
          <p:cNvPr id="455" name="Google Shape;455;p54"/>
          <p:cNvSpPr txBox="1"/>
          <p:nvPr/>
        </p:nvSpPr>
        <p:spPr>
          <a:xfrm>
            <a:off x="304800" y="838200"/>
            <a:ext cx="8305800" cy="55626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Still favours CPU-bound processes</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A I/O bound process uses the CPU for a time less than the time quantum, then is blocked waiting for I/O</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A CPU-bound process runs for all its time slice and is put back into the ready queue (thus, getting in front of blocked processes)</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0"/>
        <p:cNvGrpSpPr/>
        <p:nvPr/>
      </p:nvGrpSpPr>
      <p:grpSpPr>
        <a:xfrm>
          <a:off x="0" y="0"/>
          <a:ext cx="0" cy="0"/>
          <a:chOff x="0" y="0"/>
          <a:chExt cx="0" cy="0"/>
        </a:xfrm>
      </p:grpSpPr>
      <p:sp>
        <p:nvSpPr>
          <p:cNvPr id="461" name="Google Shape;461;p55"/>
          <p:cNvSpPr txBox="1"/>
          <p:nvPr/>
        </p:nvSpPr>
        <p:spPr>
          <a:xfrm>
            <a:off x="762000" y="914400"/>
            <a:ext cx="7620000" cy="4389437"/>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 solution: virtual round robin</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When a I/O has completed, the blocked process is moved to an auxiliary queue, which gets preference over the main ready queue</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A process dispatched from the auxiliary queue runs no longer than the basic time quantum minus the time spent running, since it was selected from the ready queue</a:t>
            </a:r>
            <a:endParaRPr/>
          </a:p>
          <a:p>
            <a:pPr marL="638175" marR="0" lvl="1" indent="-325437" algn="just" rtl="0">
              <a:lnSpc>
                <a:spcPct val="150000"/>
              </a:lnSpc>
              <a:spcBef>
                <a:spcPts val="400"/>
              </a:spcBef>
              <a:spcAft>
                <a:spcPts val="0"/>
              </a:spcAft>
              <a:buClr>
                <a:srgbClr val="3B812F"/>
              </a:buClr>
              <a:buSzPts val="2000"/>
              <a:buFont typeface="Noto Sans Symbols"/>
              <a:buChar char="❑"/>
            </a:pPr>
            <a:r>
              <a:rPr lang="en-US" sz="2000" b="0" i="0" u="none" strike="noStrike" cap="none">
                <a:solidFill>
                  <a:srgbClr val="000000"/>
                </a:solidFill>
                <a:latin typeface="Arial"/>
                <a:ea typeface="Arial"/>
                <a:cs typeface="Arial"/>
                <a:sym typeface="Arial"/>
              </a:rPr>
              <a:t>Performance studies indicate that this performs better than regular RR</a:t>
            </a:r>
            <a:endParaRPr/>
          </a:p>
        </p:txBody>
      </p:sp>
      <p:sp>
        <p:nvSpPr>
          <p:cNvPr id="462" name="Google Shape;462;p55"/>
          <p:cNvSpPr txBox="1"/>
          <p:nvPr/>
        </p:nvSpPr>
        <p:spPr>
          <a:xfrm>
            <a:off x="301625" y="2286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Virtual Round Robin</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7"/>
        <p:cNvGrpSpPr/>
        <p:nvPr/>
      </p:nvGrpSpPr>
      <p:grpSpPr>
        <a:xfrm>
          <a:off x="0" y="0"/>
          <a:ext cx="0" cy="0"/>
          <a:chOff x="0" y="0"/>
          <a:chExt cx="0" cy="0"/>
        </a:xfrm>
      </p:grpSpPr>
      <p:sp>
        <p:nvSpPr>
          <p:cNvPr id="468" name="Google Shape;468;p56"/>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48</a:t>
            </a:fld>
            <a:endParaRPr/>
          </a:p>
        </p:txBody>
      </p:sp>
      <p:sp>
        <p:nvSpPr>
          <p:cNvPr id="469" name="Google Shape;469;p56"/>
          <p:cNvSpPr txBox="1"/>
          <p:nvPr/>
        </p:nvSpPr>
        <p:spPr>
          <a:xfrm>
            <a:off x="457200" y="304800"/>
            <a:ext cx="78851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Queuing for Virtual Round Robin</a:t>
            </a:r>
            <a:endParaRPr/>
          </a:p>
        </p:txBody>
      </p:sp>
      <p:pic>
        <p:nvPicPr>
          <p:cNvPr id="470" name="Google Shape;470;p56"/>
          <p:cNvPicPr preferRelativeResize="0"/>
          <p:nvPr/>
        </p:nvPicPr>
        <p:blipFill rotWithShape="1">
          <a:blip r:embed="rId3">
            <a:alphaModFix/>
          </a:blip>
          <a:srcRect/>
          <a:stretch/>
        </p:blipFill>
        <p:spPr>
          <a:xfrm>
            <a:off x="1951037" y="1062037"/>
            <a:ext cx="5592762" cy="5567362"/>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6"/>
        <p:cNvGrpSpPr/>
        <p:nvPr/>
      </p:nvGrpSpPr>
      <p:grpSpPr>
        <a:xfrm>
          <a:off x="0" y="0"/>
          <a:ext cx="0" cy="0"/>
          <a:chOff x="0" y="0"/>
          <a:chExt cx="0" cy="0"/>
        </a:xfrm>
      </p:grpSpPr>
      <p:pic>
        <p:nvPicPr>
          <p:cNvPr id="477" name="Google Shape;477;p57"/>
          <p:cNvPicPr preferRelativeResize="0"/>
          <p:nvPr/>
        </p:nvPicPr>
        <p:blipFill rotWithShape="1">
          <a:blip r:embed="rId3">
            <a:alphaModFix/>
          </a:blip>
          <a:srcRect/>
          <a:stretch/>
        </p:blipFill>
        <p:spPr>
          <a:xfrm>
            <a:off x="433387" y="334962"/>
            <a:ext cx="7929562" cy="1377950"/>
          </a:xfrm>
          <a:prstGeom prst="rect">
            <a:avLst/>
          </a:prstGeom>
          <a:noFill/>
          <a:ln>
            <a:noFill/>
          </a:ln>
        </p:spPr>
      </p:pic>
      <p:sp>
        <p:nvSpPr>
          <p:cNvPr id="478" name="Google Shape;478;p57"/>
          <p:cNvSpPr txBox="1"/>
          <p:nvPr/>
        </p:nvSpPr>
        <p:spPr>
          <a:xfrm>
            <a:off x="609600" y="1066800"/>
            <a:ext cx="8229600" cy="3962400"/>
          </a:xfrm>
          <a:prstGeom prst="rect">
            <a:avLst/>
          </a:prstGeom>
          <a:noFill/>
          <a:ln>
            <a:noFill/>
          </a:ln>
        </p:spPr>
        <p:txBody>
          <a:bodyPr spcFirstLastPara="1" wrap="square" lIns="90000" tIns="46800" rIns="90000" bIns="46800" anchor="t" anchorCtr="0">
            <a:noAutofit/>
          </a:bodyPr>
          <a:lstStyle/>
          <a:p>
            <a:pPr marL="338137" marR="0" lvl="0" indent="-338137" algn="l" rtl="0">
              <a:lnSpc>
                <a:spcPct val="14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Determines which Ready process is dispatched next</a:t>
            </a:r>
            <a:endParaRPr/>
          </a:p>
          <a:p>
            <a:pPr marL="338137" marR="0" lvl="0" indent="-338137" algn="l" rtl="0">
              <a:lnSpc>
                <a:spcPct val="14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May be based on priority, resource requirements, or the execution characteristics of the process</a:t>
            </a:r>
            <a:endParaRPr/>
          </a:p>
          <a:p>
            <a:pPr marL="338137" marR="0" lvl="0" indent="-338137" algn="l" rtl="0">
              <a:lnSpc>
                <a:spcPct val="14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If based on execution characteristics, some factors to consider are</a:t>
            </a:r>
            <a:endParaRPr/>
          </a:p>
          <a:p>
            <a:pPr marL="738187" marR="0" lvl="1" indent="-280987" algn="l" rtl="0">
              <a:lnSpc>
                <a:spcPct val="140000"/>
              </a:lnSpc>
              <a:spcBef>
                <a:spcPts val="400"/>
              </a:spcBef>
              <a:spcAft>
                <a:spcPts val="0"/>
              </a:spcAft>
              <a:buClr>
                <a:srgbClr val="000000"/>
              </a:buClr>
              <a:buSzPts val="2000"/>
              <a:buFont typeface="Noto Sans Symbols"/>
              <a:buChar char="▪"/>
            </a:pPr>
            <a:r>
              <a:rPr lang="en-US" sz="2000" b="1" i="1" u="none" strike="noStrike" cap="none">
                <a:solidFill>
                  <a:srgbClr val="000000"/>
                </a:solidFill>
                <a:latin typeface="Arial"/>
                <a:ea typeface="Arial"/>
                <a:cs typeface="Arial"/>
                <a:sym typeface="Arial"/>
              </a:rPr>
              <a:t>w </a:t>
            </a:r>
            <a:r>
              <a:rPr lang="en-US" sz="2000" b="0" i="0" u="none" strike="noStrike" cap="none">
                <a:solidFill>
                  <a:srgbClr val="000000"/>
                </a:solidFill>
                <a:latin typeface="Arial"/>
                <a:ea typeface="Arial"/>
                <a:cs typeface="Arial"/>
                <a:sym typeface="Arial"/>
              </a:rPr>
              <a:t>= time spent in system so far, waiting</a:t>
            </a:r>
            <a:endParaRPr/>
          </a:p>
          <a:p>
            <a:pPr marL="738187" marR="0" lvl="1" indent="-280987" algn="l" rtl="0">
              <a:lnSpc>
                <a:spcPct val="140000"/>
              </a:lnSpc>
              <a:spcBef>
                <a:spcPts val="400"/>
              </a:spcBef>
              <a:spcAft>
                <a:spcPts val="0"/>
              </a:spcAft>
              <a:buClr>
                <a:srgbClr val="000000"/>
              </a:buClr>
              <a:buSzPts val="2000"/>
              <a:buFont typeface="Noto Sans Symbols"/>
              <a:buChar char="▪"/>
            </a:pPr>
            <a:r>
              <a:rPr lang="en-US" sz="2000" b="1" i="1" u="none" strike="noStrike" cap="none">
                <a:solidFill>
                  <a:srgbClr val="000000"/>
                </a:solidFill>
                <a:latin typeface="Arial"/>
                <a:ea typeface="Arial"/>
                <a:cs typeface="Arial"/>
                <a:sym typeface="Arial"/>
              </a:rPr>
              <a:t> e</a:t>
            </a:r>
            <a:r>
              <a:rPr lang="en-US" sz="2000" b="0" i="0" u="none" strike="noStrike" cap="none">
                <a:solidFill>
                  <a:srgbClr val="000000"/>
                </a:solidFill>
                <a:latin typeface="Arial"/>
                <a:ea typeface="Arial"/>
                <a:cs typeface="Arial"/>
                <a:sym typeface="Arial"/>
              </a:rPr>
              <a:t> = time spent in execution so far</a:t>
            </a:r>
            <a:endParaRPr/>
          </a:p>
          <a:p>
            <a:pPr marL="738187" marR="0" lvl="1" indent="-280987" algn="l" rtl="0">
              <a:lnSpc>
                <a:spcPct val="140000"/>
              </a:lnSpc>
              <a:spcBef>
                <a:spcPts val="400"/>
              </a:spcBef>
              <a:spcAft>
                <a:spcPts val="0"/>
              </a:spcAft>
              <a:buClr>
                <a:srgbClr val="000000"/>
              </a:buClr>
              <a:buSzPts val="2000"/>
              <a:buFont typeface="Noto Sans Symbols"/>
              <a:buChar char="▪"/>
            </a:pPr>
            <a:r>
              <a:rPr lang="en-US" sz="2000" b="1" i="1" u="none" strike="noStrike" cap="none">
                <a:solidFill>
                  <a:srgbClr val="000000"/>
                </a:solidFill>
                <a:latin typeface="Arial"/>
                <a:ea typeface="Arial"/>
                <a:cs typeface="Arial"/>
                <a:sym typeface="Arial"/>
              </a:rPr>
              <a:t> s</a:t>
            </a:r>
            <a:r>
              <a:rPr lang="en-US" sz="2000" b="0" i="0" u="none" strike="noStrike" cap="none">
                <a:solidFill>
                  <a:srgbClr val="000000"/>
                </a:solidFill>
                <a:latin typeface="Arial"/>
                <a:ea typeface="Arial"/>
                <a:cs typeface="Arial"/>
                <a:sym typeface="Arial"/>
              </a:rPr>
              <a:t> = total service time required by the process, including </a:t>
            </a:r>
            <a:r>
              <a:rPr lang="en-US" sz="2000" b="0" i="1" u="none" strike="noStrike" cap="none">
                <a:solidFill>
                  <a:srgbClr val="000000"/>
                </a:solidFill>
                <a:latin typeface="Arial"/>
                <a:ea typeface="Arial"/>
                <a:cs typeface="Arial"/>
                <a:sym typeface="Arial"/>
              </a:rPr>
              <a:t>e</a:t>
            </a:r>
            <a:r>
              <a:rPr lang="en-US" sz="2000" b="0" i="0" u="none" strike="noStrike" cap="none">
                <a:solidFill>
                  <a:srgbClr val="000000"/>
                </a:solidFill>
                <a:latin typeface="Arial"/>
                <a:ea typeface="Arial"/>
                <a:cs typeface="Arial"/>
                <a:sym typeface="Arial"/>
              </a:rPr>
              <a:t>; (estimated by system or user)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13"/>
          <p:cNvSpPr txBox="1"/>
          <p:nvPr/>
        </p:nvSpPr>
        <p:spPr>
          <a:xfrm>
            <a:off x="-1219200" y="381000"/>
            <a:ext cx="7824787" cy="1322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7F7F7F"/>
              </a:buClr>
              <a:buSzPts val="2400"/>
              <a:buFont typeface="Arial"/>
              <a:buNone/>
            </a:pPr>
            <a:r>
              <a:rPr lang="en-US" sz="2400" b="0" i="0" u="none">
                <a:solidFill>
                  <a:srgbClr val="7F7F7F"/>
                </a:solidFill>
                <a:latin typeface="Arial"/>
                <a:ea typeface="Arial"/>
                <a:cs typeface="Arial"/>
                <a:sym typeface="Arial"/>
              </a:rPr>
              <a:t>Processor Scheduling</a:t>
            </a:r>
            <a:endParaRPr/>
          </a:p>
        </p:txBody>
      </p:sp>
      <p:sp>
        <p:nvSpPr>
          <p:cNvPr id="112" name="Google Shape;112;p13"/>
          <p:cNvSpPr txBox="1"/>
          <p:nvPr/>
        </p:nvSpPr>
        <p:spPr>
          <a:xfrm>
            <a:off x="304800" y="914400"/>
            <a:ext cx="7848600" cy="2895600"/>
          </a:xfrm>
          <a:prstGeom prst="rect">
            <a:avLst/>
          </a:prstGeom>
          <a:noFill/>
          <a:ln>
            <a:noFill/>
          </a:ln>
        </p:spPr>
        <p:txBody>
          <a:bodyPr spcFirstLastPara="1" wrap="square" lIns="90000" tIns="46800" rIns="90000" bIns="46800" anchor="t" anchorCtr="0">
            <a:noAutofit/>
          </a:bodyPr>
          <a:lstStyle/>
          <a:p>
            <a:pPr marL="338137" marR="0" lvl="0" indent="-338137" algn="l" rtl="0">
              <a:lnSpc>
                <a:spcPct val="14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Aim is to assign processes to be executed by the processor in a way that meets system objectives, such as response time, throughput, and processor efficiency</a:t>
            </a:r>
            <a:endParaRPr/>
          </a:p>
          <a:p>
            <a:pPr marL="338137" marR="0" lvl="0" indent="-338137" algn="l" rtl="0">
              <a:lnSpc>
                <a:spcPct val="14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Broken down into three separate functions:</a:t>
            </a:r>
            <a:endParaRPr/>
          </a:p>
        </p:txBody>
      </p:sp>
      <p:pic>
        <p:nvPicPr>
          <p:cNvPr id="113" name="Google Shape;113;p13"/>
          <p:cNvPicPr preferRelativeResize="0"/>
          <p:nvPr/>
        </p:nvPicPr>
        <p:blipFill rotWithShape="1">
          <a:blip r:embed="rId3">
            <a:alphaModFix/>
          </a:blip>
          <a:srcRect/>
          <a:stretch/>
        </p:blipFill>
        <p:spPr>
          <a:xfrm>
            <a:off x="1335087" y="3121025"/>
            <a:ext cx="6321425" cy="4071937"/>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a:stretch/>
        </p:blipFill>
        <p:spPr>
          <a:xfrm>
            <a:off x="0" y="-76200"/>
            <a:ext cx="8458200" cy="6557962"/>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9"/>
        <p:cNvGrpSpPr/>
        <p:nvPr/>
      </p:nvGrpSpPr>
      <p:grpSpPr>
        <a:xfrm>
          <a:off x="0" y="0"/>
          <a:ext cx="0" cy="0"/>
          <a:chOff x="0" y="0"/>
          <a:chExt cx="0" cy="0"/>
        </a:xfrm>
      </p:grpSpPr>
      <p:sp>
        <p:nvSpPr>
          <p:cNvPr id="490" name="Google Shape;490;p59"/>
          <p:cNvSpPr txBox="1"/>
          <p:nvPr/>
        </p:nvSpPr>
        <p:spPr>
          <a:xfrm>
            <a:off x="1011237" y="155575"/>
            <a:ext cx="8340725" cy="4572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800"/>
              <a:buFont typeface="Arial"/>
              <a:buNone/>
            </a:pPr>
            <a:r>
              <a:rPr lang="en-US" sz="2800" b="0" i="0" u="none">
                <a:solidFill>
                  <a:srgbClr val="006633"/>
                </a:solidFill>
                <a:latin typeface="Arial"/>
                <a:ea typeface="Arial"/>
                <a:cs typeface="Arial"/>
                <a:sym typeface="Arial"/>
              </a:rPr>
              <a:t>First-Come, First-Served (FCFS) Scheduling</a:t>
            </a:r>
            <a:endParaRPr/>
          </a:p>
        </p:txBody>
      </p:sp>
      <p:sp>
        <p:nvSpPr>
          <p:cNvPr id="491" name="Google Shape;491;p59"/>
          <p:cNvSpPr txBox="1"/>
          <p:nvPr/>
        </p:nvSpPr>
        <p:spPr>
          <a:xfrm>
            <a:off x="1047750" y="1973262"/>
            <a:ext cx="7772400" cy="4686300"/>
          </a:xfrm>
          <a:prstGeom prst="rect">
            <a:avLst/>
          </a:prstGeom>
          <a:noFill/>
          <a:ln>
            <a:noFill/>
          </a:ln>
        </p:spPr>
        <p:txBody>
          <a:bodyPr spcFirstLastPara="1" wrap="square" lIns="90000" tIns="46800" rIns="90000" bIns="46800" anchor="t" anchorCtr="0">
            <a:noAutofit/>
          </a:bodyPr>
          <a:lstStyle/>
          <a:p>
            <a:pPr marL="342900" marR="0" lvl="0" indent="-314325" algn="l" rtl="0">
              <a:lnSpc>
                <a:spcPct val="15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Process</a:t>
            </a: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Burst Time	</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1</a:t>
            </a:r>
            <a:r>
              <a:rPr lang="en-US" sz="1800" b="0" i="0" u="none">
                <a:solidFill>
                  <a:srgbClr val="000000"/>
                </a:solidFill>
                <a:latin typeface="Arial"/>
                <a:ea typeface="Arial"/>
                <a:cs typeface="Arial"/>
                <a:sym typeface="Arial"/>
              </a:rPr>
              <a:t>	24</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2</a:t>
            </a:r>
            <a:r>
              <a:rPr lang="en-US" sz="1800" b="0" i="0" u="none">
                <a:solidFill>
                  <a:srgbClr val="000000"/>
                </a:solidFill>
                <a:latin typeface="Arial"/>
                <a:ea typeface="Arial"/>
                <a:cs typeface="Arial"/>
                <a:sym typeface="Arial"/>
              </a:rPr>
              <a:t> 	3</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3	 </a:t>
            </a:r>
            <a:r>
              <a:rPr lang="en-US" sz="1800" b="0" i="0" u="none">
                <a:solidFill>
                  <a:srgbClr val="000000"/>
                </a:solidFill>
                <a:latin typeface="Arial"/>
                <a:ea typeface="Arial"/>
                <a:cs typeface="Arial"/>
                <a:sym typeface="Arial"/>
              </a:rPr>
              <a:t>3</a:t>
            </a:r>
            <a:r>
              <a:rPr lang="en-US" sz="1800" b="0" i="1" u="none" baseline="-25000">
                <a:solidFill>
                  <a:srgbClr val="000000"/>
                </a:solidFill>
                <a:latin typeface="Arial"/>
                <a:ea typeface="Arial"/>
                <a:cs typeface="Arial"/>
                <a:sym typeface="Arial"/>
              </a:rPr>
              <a:t> </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Suppose that the processes arrive in the order: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1</a:t>
            </a:r>
            <a:r>
              <a:rPr lang="en-US" sz="1800" b="0" i="0" u="none">
                <a:solidFill>
                  <a:srgbClr val="000000"/>
                </a:solidFill>
                <a:latin typeface="Arial"/>
                <a:ea typeface="Arial"/>
                <a:cs typeface="Arial"/>
                <a:sym typeface="Arial"/>
              </a:rPr>
              <a:t> ,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2</a:t>
            </a:r>
            <a:r>
              <a:rPr lang="en-US" sz="1800" b="0" i="0" u="none">
                <a:solidFill>
                  <a:srgbClr val="000000"/>
                </a:solidFill>
                <a:latin typeface="Arial"/>
                <a:ea typeface="Arial"/>
                <a:cs typeface="Arial"/>
                <a:sym typeface="Arial"/>
              </a:rPr>
              <a:t> ,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3  </a:t>
            </a:r>
            <a:br>
              <a:rPr lang="en-US" sz="1800" b="0" i="1" u="none" baseline="-25000">
                <a:solidFill>
                  <a:srgbClr val="000000"/>
                </a:solidFill>
                <a:latin typeface="Arial"/>
                <a:ea typeface="Arial"/>
                <a:cs typeface="Arial"/>
                <a:sym typeface="Arial"/>
              </a:rPr>
            </a:br>
            <a:r>
              <a:rPr lang="en-US" sz="1800" b="0" i="0" u="none">
                <a:solidFill>
                  <a:srgbClr val="000000"/>
                </a:solidFill>
                <a:latin typeface="Arial"/>
                <a:ea typeface="Arial"/>
                <a:cs typeface="Arial"/>
                <a:sym typeface="Arial"/>
              </a:rPr>
              <a:t>The Gantt Chart for the schedule is:</a:t>
            </a:r>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r>
            <a:br>
              <a:rPr lang="en-US" sz="1800" b="0" i="0" u="none">
                <a:solidFill>
                  <a:srgbClr val="000000"/>
                </a:solidFill>
                <a:latin typeface="Arial"/>
                <a:ea typeface="Arial"/>
                <a:cs typeface="Arial"/>
                <a:sym typeface="Arial"/>
              </a:rPr>
            </a:br>
            <a:r>
              <a:rPr lang="en-US" sz="1800" b="0" i="0" u="none">
                <a:solidFill>
                  <a:srgbClr val="000000"/>
                </a:solidFill>
                <a:latin typeface="Arial"/>
                <a:ea typeface="Arial"/>
                <a:cs typeface="Arial"/>
                <a:sym typeface="Arial"/>
              </a:rPr>
              <a:t/>
            </a:r>
            <a:br>
              <a:rPr lang="en-US" sz="1800" b="0" i="0" u="none">
                <a:solidFill>
                  <a:srgbClr val="000000"/>
                </a:solidFill>
                <a:latin typeface="Arial"/>
                <a:ea typeface="Arial"/>
                <a:cs typeface="Arial"/>
                <a:sym typeface="Arial"/>
              </a:rPr>
            </a:br>
            <a:r>
              <a:rPr lang="en-US" sz="1800" b="0" i="0" u="none">
                <a:solidFill>
                  <a:srgbClr val="000000"/>
                </a:solidFill>
                <a:latin typeface="Arial"/>
                <a:ea typeface="Arial"/>
                <a:cs typeface="Arial"/>
                <a:sym typeface="Arial"/>
              </a:rPr>
              <a:t/>
            </a:r>
            <a:br>
              <a:rPr lang="en-US" sz="1800" b="0" i="0" u="none">
                <a:solidFill>
                  <a:srgbClr val="000000"/>
                </a:solidFill>
                <a:latin typeface="Arial"/>
                <a:ea typeface="Arial"/>
                <a:cs typeface="Arial"/>
                <a:sym typeface="Arial"/>
              </a:rPr>
            </a:br>
            <a:endParaRPr/>
          </a:p>
        </p:txBody>
      </p:sp>
      <p:sp>
        <p:nvSpPr>
          <p:cNvPr id="492" name="Google Shape;492;p59"/>
          <p:cNvSpPr txBox="1"/>
          <p:nvPr/>
        </p:nvSpPr>
        <p:spPr>
          <a:xfrm>
            <a:off x="609600" y="914400"/>
            <a:ext cx="8153400" cy="11906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Process that requests the CPU first is allocated the CPU first.</a:t>
            </a:r>
            <a:endParaRPr/>
          </a:p>
          <a:p>
            <a:pPr marL="0" marR="0" lvl="0" indent="0" algn="l" rtl="0">
              <a:lnSpc>
                <a:spcPct val="100000"/>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Easily managed with a FIFO queue.</a:t>
            </a:r>
            <a:endParaRPr/>
          </a:p>
          <a:p>
            <a:pPr marL="0" marR="0" lvl="0" indent="0" algn="l" rtl="0">
              <a:lnSpc>
                <a:spcPct val="100000"/>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Often the average waiting time is long.</a:t>
            </a:r>
            <a:endParaRPr/>
          </a:p>
        </p:txBody>
      </p:sp>
      <p:sp>
        <p:nvSpPr>
          <p:cNvPr id="493" name="Google Shape;493;p59"/>
          <p:cNvSpPr/>
          <p:nvPr/>
        </p:nvSpPr>
        <p:spPr>
          <a:xfrm>
            <a:off x="1536700" y="5041900"/>
            <a:ext cx="5257800" cy="6096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494" name="Google Shape;494;p59"/>
          <p:cNvSpPr txBox="1"/>
          <p:nvPr/>
        </p:nvSpPr>
        <p:spPr>
          <a:xfrm>
            <a:off x="2830512" y="4935537"/>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1</a:t>
            </a:r>
            <a:endParaRPr/>
          </a:p>
        </p:txBody>
      </p:sp>
      <p:sp>
        <p:nvSpPr>
          <p:cNvPr id="495" name="Google Shape;495;p59"/>
          <p:cNvSpPr txBox="1"/>
          <p:nvPr/>
        </p:nvSpPr>
        <p:spPr>
          <a:xfrm>
            <a:off x="5192712" y="4935537"/>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2</a:t>
            </a:r>
            <a:endParaRPr/>
          </a:p>
        </p:txBody>
      </p:sp>
      <p:sp>
        <p:nvSpPr>
          <p:cNvPr id="496" name="Google Shape;496;p59"/>
          <p:cNvSpPr txBox="1"/>
          <p:nvPr/>
        </p:nvSpPr>
        <p:spPr>
          <a:xfrm>
            <a:off x="6107112" y="4845050"/>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3</a:t>
            </a:r>
            <a:endParaRPr/>
          </a:p>
        </p:txBody>
      </p:sp>
      <p:cxnSp>
        <p:nvCxnSpPr>
          <p:cNvPr id="497" name="Google Shape;497;p59"/>
          <p:cNvCxnSpPr/>
          <p:nvPr/>
        </p:nvCxnSpPr>
        <p:spPr>
          <a:xfrm>
            <a:off x="1536700" y="54244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498" name="Google Shape;498;p59"/>
          <p:cNvCxnSpPr/>
          <p:nvPr/>
        </p:nvCxnSpPr>
        <p:spPr>
          <a:xfrm>
            <a:off x="6794500" y="54244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499" name="Google Shape;499;p59"/>
          <p:cNvCxnSpPr/>
          <p:nvPr/>
        </p:nvCxnSpPr>
        <p:spPr>
          <a:xfrm>
            <a:off x="4859337" y="5040312"/>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00" name="Google Shape;500;p59"/>
          <p:cNvCxnSpPr/>
          <p:nvPr/>
        </p:nvCxnSpPr>
        <p:spPr>
          <a:xfrm>
            <a:off x="5759450" y="5040312"/>
            <a:ext cx="1587" cy="539750"/>
          </a:xfrm>
          <a:prstGeom prst="straightConnector1">
            <a:avLst/>
          </a:prstGeom>
          <a:noFill/>
          <a:ln w="9525" cap="sq" cmpd="sng">
            <a:solidFill>
              <a:srgbClr val="000000"/>
            </a:solidFill>
            <a:prstDash val="solid"/>
            <a:miter lim="800000"/>
            <a:headEnd type="none" w="med" len="med"/>
            <a:tailEnd type="none" w="med" len="med"/>
          </a:ln>
        </p:spPr>
      </p:cxnSp>
      <p:sp>
        <p:nvSpPr>
          <p:cNvPr id="501" name="Google Shape;501;p59"/>
          <p:cNvSpPr txBox="1"/>
          <p:nvPr/>
        </p:nvSpPr>
        <p:spPr>
          <a:xfrm>
            <a:off x="4649787" y="5745162"/>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24</a:t>
            </a:r>
            <a:endParaRPr/>
          </a:p>
        </p:txBody>
      </p:sp>
      <p:sp>
        <p:nvSpPr>
          <p:cNvPr id="502" name="Google Shape;502;p59"/>
          <p:cNvSpPr txBox="1"/>
          <p:nvPr/>
        </p:nvSpPr>
        <p:spPr>
          <a:xfrm>
            <a:off x="5564187" y="5745162"/>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27</a:t>
            </a:r>
            <a:endParaRPr/>
          </a:p>
        </p:txBody>
      </p:sp>
      <p:sp>
        <p:nvSpPr>
          <p:cNvPr id="503" name="Google Shape;503;p59"/>
          <p:cNvSpPr txBox="1"/>
          <p:nvPr/>
        </p:nvSpPr>
        <p:spPr>
          <a:xfrm>
            <a:off x="6478587" y="5745162"/>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30</a:t>
            </a:r>
            <a:endParaRPr/>
          </a:p>
        </p:txBody>
      </p:sp>
      <p:sp>
        <p:nvSpPr>
          <p:cNvPr id="504" name="Google Shape;504;p59"/>
          <p:cNvSpPr txBox="1"/>
          <p:nvPr/>
        </p:nvSpPr>
        <p:spPr>
          <a:xfrm>
            <a:off x="1368425" y="5745162"/>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1">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9"/>
        <p:cNvGrpSpPr/>
        <p:nvPr/>
      </p:nvGrpSpPr>
      <p:grpSpPr>
        <a:xfrm>
          <a:off x="0" y="0"/>
          <a:ext cx="0" cy="0"/>
          <a:chOff x="0" y="0"/>
          <a:chExt cx="0" cy="0"/>
        </a:xfrm>
      </p:grpSpPr>
      <p:sp>
        <p:nvSpPr>
          <p:cNvPr id="510" name="Google Shape;510;p60"/>
          <p:cNvSpPr txBox="1"/>
          <p:nvPr/>
        </p:nvSpPr>
        <p:spPr>
          <a:xfrm>
            <a:off x="1066800" y="685800"/>
            <a:ext cx="7391400" cy="9413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Suppose that the processes arrive in the order</a:t>
            </a:r>
            <a:endParaRPr/>
          </a:p>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		 </a:t>
            </a:r>
            <a:r>
              <a:rPr lang="en-US" sz="2600" b="0" i="1" u="none">
                <a:solidFill>
                  <a:srgbClr val="000000"/>
                </a:solidFill>
                <a:latin typeface="Times New Roman"/>
                <a:ea typeface="Times New Roman"/>
                <a:cs typeface="Times New Roman"/>
                <a:sym typeface="Times New Roman"/>
              </a:rPr>
              <a:t>P</a:t>
            </a:r>
            <a:r>
              <a:rPr lang="en-US" sz="2600" b="0" i="1" u="none" baseline="-25000">
                <a:solidFill>
                  <a:srgbClr val="000000"/>
                </a:solidFill>
                <a:latin typeface="Times New Roman"/>
                <a:ea typeface="Times New Roman"/>
                <a:cs typeface="Times New Roman"/>
                <a:sym typeface="Times New Roman"/>
              </a:rPr>
              <a:t>2</a:t>
            </a:r>
            <a:r>
              <a:rPr lang="en-US" sz="2600" b="0" i="0" u="none">
                <a:solidFill>
                  <a:srgbClr val="000000"/>
                </a:solidFill>
                <a:latin typeface="Times New Roman"/>
                <a:ea typeface="Times New Roman"/>
                <a:cs typeface="Times New Roman"/>
                <a:sym typeface="Times New Roman"/>
              </a:rPr>
              <a:t> , </a:t>
            </a:r>
            <a:r>
              <a:rPr lang="en-US" sz="2600" b="0" i="1" u="none">
                <a:solidFill>
                  <a:srgbClr val="000000"/>
                </a:solidFill>
                <a:latin typeface="Times New Roman"/>
                <a:ea typeface="Times New Roman"/>
                <a:cs typeface="Times New Roman"/>
                <a:sym typeface="Times New Roman"/>
              </a:rPr>
              <a:t>P</a:t>
            </a:r>
            <a:r>
              <a:rPr lang="en-US" sz="2600" b="0" i="1" u="none" baseline="-25000">
                <a:solidFill>
                  <a:srgbClr val="000000"/>
                </a:solidFill>
                <a:latin typeface="Times New Roman"/>
                <a:ea typeface="Times New Roman"/>
                <a:cs typeface="Times New Roman"/>
                <a:sym typeface="Times New Roman"/>
              </a:rPr>
              <a:t>3</a:t>
            </a:r>
            <a:r>
              <a:rPr lang="en-US" sz="2600" b="0" i="0" u="none">
                <a:solidFill>
                  <a:srgbClr val="000000"/>
                </a:solidFill>
                <a:latin typeface="Times New Roman"/>
                <a:ea typeface="Times New Roman"/>
                <a:cs typeface="Times New Roman"/>
                <a:sym typeface="Times New Roman"/>
              </a:rPr>
              <a:t> , </a:t>
            </a:r>
            <a:r>
              <a:rPr lang="en-US" sz="2600" b="0" i="1" u="none">
                <a:solidFill>
                  <a:srgbClr val="000000"/>
                </a:solidFill>
                <a:latin typeface="Times New Roman"/>
                <a:ea typeface="Times New Roman"/>
                <a:cs typeface="Times New Roman"/>
                <a:sym typeface="Times New Roman"/>
              </a:rPr>
              <a:t>P</a:t>
            </a:r>
            <a:r>
              <a:rPr lang="en-US" sz="2600" b="0" i="1" u="none" baseline="-25000">
                <a:solidFill>
                  <a:srgbClr val="000000"/>
                </a:solidFill>
                <a:latin typeface="Times New Roman"/>
                <a:ea typeface="Times New Roman"/>
                <a:cs typeface="Times New Roman"/>
                <a:sym typeface="Times New Roman"/>
              </a:rPr>
              <a:t>1</a:t>
            </a:r>
            <a:r>
              <a:rPr lang="en-US" sz="2600" b="0" i="0" u="none">
                <a:solidFill>
                  <a:srgbClr val="000000"/>
                </a:solidFill>
                <a:latin typeface="Times New Roman"/>
                <a:ea typeface="Times New Roman"/>
                <a:cs typeface="Times New Roman"/>
                <a:sym typeface="Times New Roman"/>
              </a:rPr>
              <a:t> .</a:t>
            </a:r>
            <a:endParaRPr/>
          </a:p>
        </p:txBody>
      </p:sp>
      <p:sp>
        <p:nvSpPr>
          <p:cNvPr id="511" name="Google Shape;511;p60"/>
          <p:cNvSpPr/>
          <p:nvPr/>
        </p:nvSpPr>
        <p:spPr>
          <a:xfrm flipH="1">
            <a:off x="2038350" y="2605087"/>
            <a:ext cx="5257800" cy="6096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12" name="Google Shape;512;p60"/>
          <p:cNvSpPr txBox="1"/>
          <p:nvPr/>
        </p:nvSpPr>
        <p:spPr>
          <a:xfrm flipH="1">
            <a:off x="5581650" y="2640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1</a:t>
            </a:r>
            <a:endParaRPr/>
          </a:p>
        </p:txBody>
      </p:sp>
      <p:sp>
        <p:nvSpPr>
          <p:cNvPr id="513" name="Google Shape;513;p60"/>
          <p:cNvSpPr txBox="1"/>
          <p:nvPr/>
        </p:nvSpPr>
        <p:spPr>
          <a:xfrm flipH="1">
            <a:off x="3217862" y="2640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3</a:t>
            </a:r>
            <a:endParaRPr/>
          </a:p>
        </p:txBody>
      </p:sp>
      <p:sp>
        <p:nvSpPr>
          <p:cNvPr id="514" name="Google Shape;514;p60"/>
          <p:cNvSpPr txBox="1"/>
          <p:nvPr/>
        </p:nvSpPr>
        <p:spPr>
          <a:xfrm flipH="1">
            <a:off x="2303462" y="2640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2</a:t>
            </a:r>
            <a:endParaRPr/>
          </a:p>
        </p:txBody>
      </p:sp>
      <p:cxnSp>
        <p:nvCxnSpPr>
          <p:cNvPr id="515" name="Google Shape;515;p60"/>
          <p:cNvCxnSpPr/>
          <p:nvPr/>
        </p:nvCxnSpPr>
        <p:spPr>
          <a:xfrm>
            <a:off x="7299325" y="32146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16" name="Google Shape;516;p60"/>
          <p:cNvCxnSpPr/>
          <p:nvPr/>
        </p:nvCxnSpPr>
        <p:spPr>
          <a:xfrm>
            <a:off x="2041525" y="32146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17" name="Google Shape;517;p60"/>
          <p:cNvCxnSpPr/>
          <p:nvPr/>
        </p:nvCxnSpPr>
        <p:spPr>
          <a:xfrm>
            <a:off x="3946525" y="2605087"/>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18" name="Google Shape;518;p60"/>
          <p:cNvCxnSpPr/>
          <p:nvPr/>
        </p:nvCxnSpPr>
        <p:spPr>
          <a:xfrm>
            <a:off x="3032125" y="2605087"/>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19" name="Google Shape;519;p60"/>
          <p:cNvCxnSpPr/>
          <p:nvPr/>
        </p:nvCxnSpPr>
        <p:spPr>
          <a:xfrm>
            <a:off x="3946525" y="32146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20" name="Google Shape;520;p60"/>
          <p:cNvCxnSpPr/>
          <p:nvPr/>
        </p:nvCxnSpPr>
        <p:spPr>
          <a:xfrm>
            <a:off x="3032125" y="3214687"/>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21" name="Google Shape;521;p60"/>
          <p:cNvSpPr txBox="1"/>
          <p:nvPr/>
        </p:nvSpPr>
        <p:spPr>
          <a:xfrm flipH="1">
            <a:off x="3794125" y="33543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6</a:t>
            </a:r>
            <a:endParaRPr/>
          </a:p>
        </p:txBody>
      </p:sp>
      <p:sp>
        <p:nvSpPr>
          <p:cNvPr id="522" name="Google Shape;522;p60"/>
          <p:cNvSpPr txBox="1"/>
          <p:nvPr/>
        </p:nvSpPr>
        <p:spPr>
          <a:xfrm flipH="1">
            <a:off x="2879725" y="33543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3</a:t>
            </a:r>
            <a:endParaRPr/>
          </a:p>
        </p:txBody>
      </p:sp>
      <p:sp>
        <p:nvSpPr>
          <p:cNvPr id="523" name="Google Shape;523;p60"/>
          <p:cNvSpPr txBox="1"/>
          <p:nvPr/>
        </p:nvSpPr>
        <p:spPr>
          <a:xfrm flipH="1">
            <a:off x="7013575" y="3354387"/>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30</a:t>
            </a:r>
            <a:endParaRPr/>
          </a:p>
        </p:txBody>
      </p:sp>
      <p:sp>
        <p:nvSpPr>
          <p:cNvPr id="524" name="Google Shape;524;p60"/>
          <p:cNvSpPr txBox="1"/>
          <p:nvPr/>
        </p:nvSpPr>
        <p:spPr>
          <a:xfrm flipH="1">
            <a:off x="1884362" y="33543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0</a:t>
            </a:r>
            <a:endParaRPr/>
          </a:p>
        </p:txBody>
      </p:sp>
      <p:sp>
        <p:nvSpPr>
          <p:cNvPr id="525" name="Google Shape;525;p60"/>
          <p:cNvSpPr txBox="1"/>
          <p:nvPr/>
        </p:nvSpPr>
        <p:spPr>
          <a:xfrm>
            <a:off x="1439862" y="1752600"/>
            <a:ext cx="4841875"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The Gantt chart for the schedule is:</a:t>
            </a: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30"/>
        <p:cNvGrpSpPr/>
        <p:nvPr/>
      </p:nvGrpSpPr>
      <p:grpSpPr>
        <a:xfrm>
          <a:off x="0" y="0"/>
          <a:ext cx="0" cy="0"/>
          <a:chOff x="0" y="0"/>
          <a:chExt cx="0" cy="0"/>
        </a:xfrm>
      </p:grpSpPr>
      <p:sp>
        <p:nvSpPr>
          <p:cNvPr id="531" name="Google Shape;531;p61"/>
          <p:cNvSpPr txBox="1"/>
          <p:nvPr/>
        </p:nvSpPr>
        <p:spPr>
          <a:xfrm>
            <a:off x="457200" y="914400"/>
            <a:ext cx="8226425" cy="5254625"/>
          </a:xfrm>
          <a:prstGeom prst="rect">
            <a:avLst/>
          </a:prstGeom>
          <a:noFill/>
          <a:ln>
            <a:noFill/>
          </a:ln>
        </p:spPr>
        <p:txBody>
          <a:bodyPr spcFirstLastPara="1" wrap="square" lIns="90000" tIns="46800" rIns="90000" bIns="46800" anchor="t" anchorCtr="0">
            <a:noAutofit/>
          </a:bodyPr>
          <a:lstStyle/>
          <a:p>
            <a:pPr marL="342900" marR="0" lvl="0" indent="-314325" algn="l" rtl="0">
              <a:lnSpc>
                <a:spcPct val="15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Process	Arrival Time</a:t>
            </a: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Burst Time</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1</a:t>
            </a:r>
            <a:r>
              <a:rPr lang="en-US" sz="1800" b="0" i="0" u="none">
                <a:solidFill>
                  <a:srgbClr val="000000"/>
                </a:solidFill>
                <a:latin typeface="Arial"/>
                <a:ea typeface="Arial"/>
                <a:cs typeface="Arial"/>
                <a:sym typeface="Arial"/>
              </a:rPr>
              <a:t>	0.0	7</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2	</a:t>
            </a:r>
            <a:r>
              <a:rPr lang="en-US" sz="1800" b="0" i="0" u="none">
                <a:solidFill>
                  <a:srgbClr val="000000"/>
                </a:solidFill>
                <a:latin typeface="Arial"/>
                <a:ea typeface="Arial"/>
                <a:cs typeface="Arial"/>
                <a:sym typeface="Arial"/>
              </a:rPr>
              <a:t>2.0	4</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3</a:t>
            </a:r>
            <a:r>
              <a:rPr lang="en-US" sz="1800" b="0" i="0" u="none">
                <a:solidFill>
                  <a:srgbClr val="000000"/>
                </a:solidFill>
                <a:latin typeface="Arial"/>
                <a:ea typeface="Arial"/>
                <a:cs typeface="Arial"/>
                <a:sym typeface="Arial"/>
              </a:rPr>
              <a:t>	4.0	1</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4</a:t>
            </a:r>
            <a:r>
              <a:rPr lang="en-US" sz="1800" b="0" i="0" u="none">
                <a:solidFill>
                  <a:srgbClr val="000000"/>
                </a:solidFill>
                <a:latin typeface="Arial"/>
                <a:ea typeface="Arial"/>
                <a:cs typeface="Arial"/>
                <a:sym typeface="Arial"/>
              </a:rPr>
              <a:t>	5.0	4</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SJF (non-preemptive)</a:t>
            </a:r>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2" name="Google Shape;532;p61"/>
          <p:cNvSpPr txBox="1"/>
          <p:nvPr/>
        </p:nvSpPr>
        <p:spPr>
          <a:xfrm>
            <a:off x="457200" y="304800"/>
            <a:ext cx="8226425" cy="55721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Example of Non-Preemptive SJF</a:t>
            </a:r>
            <a:endParaRPr/>
          </a:p>
        </p:txBody>
      </p:sp>
      <p:sp>
        <p:nvSpPr>
          <p:cNvPr id="533" name="Google Shape;533;p61"/>
          <p:cNvSpPr/>
          <p:nvPr/>
        </p:nvSpPr>
        <p:spPr>
          <a:xfrm flipH="1">
            <a:off x="1522412" y="3690937"/>
            <a:ext cx="5257800" cy="6096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34" name="Google Shape;534;p61"/>
          <p:cNvSpPr txBox="1"/>
          <p:nvPr/>
        </p:nvSpPr>
        <p:spPr>
          <a:xfrm flipH="1">
            <a:off x="2206625" y="372586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1</a:t>
            </a:r>
            <a:endParaRPr/>
          </a:p>
        </p:txBody>
      </p:sp>
      <p:sp>
        <p:nvSpPr>
          <p:cNvPr id="535" name="Google Shape;535;p61"/>
          <p:cNvSpPr txBox="1"/>
          <p:nvPr/>
        </p:nvSpPr>
        <p:spPr>
          <a:xfrm flipH="1">
            <a:off x="3806825" y="372586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3</a:t>
            </a:r>
            <a:endParaRPr/>
          </a:p>
        </p:txBody>
      </p:sp>
      <p:sp>
        <p:nvSpPr>
          <p:cNvPr id="536" name="Google Shape;536;p61"/>
          <p:cNvSpPr txBox="1"/>
          <p:nvPr/>
        </p:nvSpPr>
        <p:spPr>
          <a:xfrm flipH="1">
            <a:off x="4721225" y="372586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2</a:t>
            </a:r>
            <a:endParaRPr/>
          </a:p>
        </p:txBody>
      </p:sp>
      <p:cxnSp>
        <p:nvCxnSpPr>
          <p:cNvPr id="537" name="Google Shape;537;p61"/>
          <p:cNvCxnSpPr/>
          <p:nvPr/>
        </p:nvCxnSpPr>
        <p:spPr>
          <a:xfrm>
            <a:off x="6781800" y="430053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38" name="Google Shape;538;p61"/>
          <p:cNvCxnSpPr/>
          <p:nvPr/>
        </p:nvCxnSpPr>
        <p:spPr>
          <a:xfrm>
            <a:off x="1524000" y="430053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39" name="Google Shape;539;p61"/>
          <p:cNvCxnSpPr/>
          <p:nvPr/>
        </p:nvCxnSpPr>
        <p:spPr>
          <a:xfrm>
            <a:off x="4267200" y="3690937"/>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40" name="Google Shape;540;p61"/>
          <p:cNvCxnSpPr/>
          <p:nvPr/>
        </p:nvCxnSpPr>
        <p:spPr>
          <a:xfrm>
            <a:off x="3810000" y="3690937"/>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41" name="Google Shape;541;p61"/>
          <p:cNvCxnSpPr/>
          <p:nvPr/>
        </p:nvCxnSpPr>
        <p:spPr>
          <a:xfrm>
            <a:off x="3810000" y="430053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42" name="Google Shape;542;p61"/>
          <p:cNvCxnSpPr/>
          <p:nvPr/>
        </p:nvCxnSpPr>
        <p:spPr>
          <a:xfrm>
            <a:off x="2209800" y="4187825"/>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43" name="Google Shape;543;p61"/>
          <p:cNvSpPr txBox="1"/>
          <p:nvPr/>
        </p:nvSpPr>
        <p:spPr>
          <a:xfrm flipH="1">
            <a:off x="3651250" y="444023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7</a:t>
            </a:r>
            <a:endParaRPr/>
          </a:p>
        </p:txBody>
      </p:sp>
      <p:sp>
        <p:nvSpPr>
          <p:cNvPr id="544" name="Google Shape;544;p61"/>
          <p:cNvSpPr txBox="1"/>
          <p:nvPr/>
        </p:nvSpPr>
        <p:spPr>
          <a:xfrm flipH="1">
            <a:off x="2360612" y="444023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3</a:t>
            </a:r>
            <a:endParaRPr/>
          </a:p>
        </p:txBody>
      </p:sp>
      <p:sp>
        <p:nvSpPr>
          <p:cNvPr id="545" name="Google Shape;545;p61"/>
          <p:cNvSpPr txBox="1"/>
          <p:nvPr/>
        </p:nvSpPr>
        <p:spPr>
          <a:xfrm flipH="1">
            <a:off x="6496050" y="4440237"/>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16</a:t>
            </a:r>
            <a:endParaRPr/>
          </a:p>
        </p:txBody>
      </p:sp>
      <p:sp>
        <p:nvSpPr>
          <p:cNvPr id="546" name="Google Shape;546;p61"/>
          <p:cNvSpPr txBox="1"/>
          <p:nvPr/>
        </p:nvSpPr>
        <p:spPr>
          <a:xfrm flipH="1">
            <a:off x="1365250" y="444023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0</a:t>
            </a:r>
            <a:endParaRPr/>
          </a:p>
        </p:txBody>
      </p:sp>
      <p:sp>
        <p:nvSpPr>
          <p:cNvPr id="547" name="Google Shape;547;p61"/>
          <p:cNvSpPr txBox="1"/>
          <p:nvPr/>
        </p:nvSpPr>
        <p:spPr>
          <a:xfrm flipH="1">
            <a:off x="5864225" y="372586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4</a:t>
            </a:r>
            <a:endParaRPr/>
          </a:p>
        </p:txBody>
      </p:sp>
      <p:cxnSp>
        <p:nvCxnSpPr>
          <p:cNvPr id="548" name="Google Shape;548;p61"/>
          <p:cNvCxnSpPr/>
          <p:nvPr/>
        </p:nvCxnSpPr>
        <p:spPr>
          <a:xfrm>
            <a:off x="5486400" y="3690937"/>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49" name="Google Shape;549;p61"/>
          <p:cNvCxnSpPr/>
          <p:nvPr/>
        </p:nvCxnSpPr>
        <p:spPr>
          <a:xfrm>
            <a:off x="18288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0" name="Google Shape;550;p61"/>
          <p:cNvCxnSpPr/>
          <p:nvPr/>
        </p:nvCxnSpPr>
        <p:spPr>
          <a:xfrm>
            <a:off x="25908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1" name="Google Shape;551;p61"/>
          <p:cNvCxnSpPr/>
          <p:nvPr/>
        </p:nvCxnSpPr>
        <p:spPr>
          <a:xfrm>
            <a:off x="29718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2" name="Google Shape;552;p61"/>
          <p:cNvCxnSpPr/>
          <p:nvPr/>
        </p:nvCxnSpPr>
        <p:spPr>
          <a:xfrm>
            <a:off x="32766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3" name="Google Shape;553;p61"/>
          <p:cNvCxnSpPr/>
          <p:nvPr/>
        </p:nvCxnSpPr>
        <p:spPr>
          <a:xfrm>
            <a:off x="35814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4" name="Google Shape;554;p61"/>
          <p:cNvCxnSpPr/>
          <p:nvPr/>
        </p:nvCxnSpPr>
        <p:spPr>
          <a:xfrm>
            <a:off x="4267200" y="4300537"/>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55" name="Google Shape;555;p61"/>
          <p:cNvSpPr txBox="1"/>
          <p:nvPr/>
        </p:nvSpPr>
        <p:spPr>
          <a:xfrm flipH="1">
            <a:off x="4108450" y="444023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8</a:t>
            </a:r>
            <a:endParaRPr/>
          </a:p>
        </p:txBody>
      </p:sp>
      <p:cxnSp>
        <p:nvCxnSpPr>
          <p:cNvPr id="556" name="Google Shape;556;p61"/>
          <p:cNvCxnSpPr/>
          <p:nvPr/>
        </p:nvCxnSpPr>
        <p:spPr>
          <a:xfrm>
            <a:off x="46482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7" name="Google Shape;557;p61"/>
          <p:cNvCxnSpPr/>
          <p:nvPr/>
        </p:nvCxnSpPr>
        <p:spPr>
          <a:xfrm>
            <a:off x="49530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8" name="Google Shape;558;p61"/>
          <p:cNvCxnSpPr/>
          <p:nvPr/>
        </p:nvCxnSpPr>
        <p:spPr>
          <a:xfrm>
            <a:off x="52578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59" name="Google Shape;559;p61"/>
          <p:cNvCxnSpPr/>
          <p:nvPr/>
        </p:nvCxnSpPr>
        <p:spPr>
          <a:xfrm>
            <a:off x="5486400" y="4300537"/>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60" name="Google Shape;560;p61"/>
          <p:cNvSpPr txBox="1"/>
          <p:nvPr/>
        </p:nvSpPr>
        <p:spPr>
          <a:xfrm flipH="1">
            <a:off x="5245100" y="4440237"/>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12</a:t>
            </a:r>
            <a:endParaRPr/>
          </a:p>
        </p:txBody>
      </p:sp>
      <p:cxnSp>
        <p:nvCxnSpPr>
          <p:cNvPr id="561" name="Google Shape;561;p61"/>
          <p:cNvCxnSpPr/>
          <p:nvPr/>
        </p:nvCxnSpPr>
        <p:spPr>
          <a:xfrm>
            <a:off x="58674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62" name="Google Shape;562;p61"/>
          <p:cNvCxnSpPr/>
          <p:nvPr/>
        </p:nvCxnSpPr>
        <p:spPr>
          <a:xfrm>
            <a:off x="6172200" y="418782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63" name="Google Shape;563;p61"/>
          <p:cNvCxnSpPr/>
          <p:nvPr/>
        </p:nvCxnSpPr>
        <p:spPr>
          <a:xfrm>
            <a:off x="6477000" y="4187825"/>
            <a:ext cx="1587" cy="228600"/>
          </a:xfrm>
          <a:prstGeom prst="straightConnector1">
            <a:avLst/>
          </a:prstGeom>
          <a:noFill/>
          <a:ln w="9525" cap="sq" cmpd="sng">
            <a:solidFill>
              <a:srgbClr val="000000"/>
            </a:solidFill>
            <a:prstDash val="solid"/>
            <a:miter lim="800000"/>
            <a:headEnd type="none" w="med" len="med"/>
            <a:tailEnd type="non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68"/>
        <p:cNvGrpSpPr/>
        <p:nvPr/>
      </p:nvGrpSpPr>
      <p:grpSpPr>
        <a:xfrm>
          <a:off x="0" y="0"/>
          <a:ext cx="0" cy="0"/>
          <a:chOff x="0" y="0"/>
          <a:chExt cx="0" cy="0"/>
        </a:xfrm>
      </p:grpSpPr>
      <p:sp>
        <p:nvSpPr>
          <p:cNvPr id="569" name="Google Shape;569;p62"/>
          <p:cNvSpPr txBox="1"/>
          <p:nvPr/>
        </p:nvSpPr>
        <p:spPr>
          <a:xfrm>
            <a:off x="990600" y="1143000"/>
            <a:ext cx="7029450" cy="3057525"/>
          </a:xfrm>
          <a:prstGeom prst="rect">
            <a:avLst/>
          </a:prstGeom>
          <a:noFill/>
          <a:ln>
            <a:noFill/>
          </a:ln>
        </p:spPr>
        <p:txBody>
          <a:bodyPr spcFirstLastPara="1" wrap="square" lIns="90000" tIns="46800" rIns="90000" bIns="46800" anchor="t" anchorCtr="0">
            <a:noAutofit/>
          </a:bodyPr>
          <a:lstStyle/>
          <a:p>
            <a:pPr marL="342900" marR="0" lvl="0" indent="-314325" algn="l" rtl="0">
              <a:lnSpc>
                <a:spcPct val="15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Process	Arrival Time</a:t>
            </a:r>
            <a:r>
              <a:rPr lang="en-US" sz="1800" b="0" i="0" u="none">
                <a:solidFill>
                  <a:srgbClr val="000000"/>
                </a:solidFill>
                <a:latin typeface="Arial"/>
                <a:ea typeface="Arial"/>
                <a:cs typeface="Arial"/>
                <a:sym typeface="Arial"/>
              </a:rPr>
              <a:t>	</a:t>
            </a:r>
            <a:r>
              <a:rPr lang="en-US" sz="1800" b="0" i="0" u="sng">
                <a:solidFill>
                  <a:srgbClr val="000000"/>
                </a:solidFill>
                <a:latin typeface="Arial"/>
                <a:ea typeface="Arial"/>
                <a:cs typeface="Arial"/>
                <a:sym typeface="Arial"/>
              </a:rPr>
              <a:t>Burst Time</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1</a:t>
            </a:r>
            <a:r>
              <a:rPr lang="en-US" sz="1800" b="0" i="0" u="none">
                <a:solidFill>
                  <a:srgbClr val="000000"/>
                </a:solidFill>
                <a:latin typeface="Arial"/>
                <a:ea typeface="Arial"/>
                <a:cs typeface="Arial"/>
                <a:sym typeface="Arial"/>
              </a:rPr>
              <a:t>	0.0	7</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2	</a:t>
            </a:r>
            <a:r>
              <a:rPr lang="en-US" sz="1800" b="0" i="0" u="none">
                <a:solidFill>
                  <a:srgbClr val="000000"/>
                </a:solidFill>
                <a:latin typeface="Arial"/>
                <a:ea typeface="Arial"/>
                <a:cs typeface="Arial"/>
                <a:sym typeface="Arial"/>
              </a:rPr>
              <a:t>2.0	4</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3</a:t>
            </a:r>
            <a:r>
              <a:rPr lang="en-US" sz="1800" b="0" i="0" u="none">
                <a:solidFill>
                  <a:srgbClr val="000000"/>
                </a:solidFill>
                <a:latin typeface="Arial"/>
                <a:ea typeface="Arial"/>
                <a:cs typeface="Arial"/>
                <a:sym typeface="Arial"/>
              </a:rPr>
              <a:t>	4.0	1</a:t>
            </a:r>
            <a:endParaRPr/>
          </a:p>
          <a:p>
            <a:pPr marL="342900" marR="0" lvl="0" indent="-314325" algn="l" rtl="0">
              <a:lnSpc>
                <a:spcPct val="150000"/>
              </a:lnSpc>
              <a:spcBef>
                <a:spcPts val="4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		 </a:t>
            </a:r>
            <a:r>
              <a:rPr lang="en-US" sz="1800" b="0" i="1" u="none">
                <a:solidFill>
                  <a:srgbClr val="000000"/>
                </a:solidFill>
                <a:latin typeface="Arial"/>
                <a:ea typeface="Arial"/>
                <a:cs typeface="Arial"/>
                <a:sym typeface="Arial"/>
              </a:rPr>
              <a:t>P</a:t>
            </a:r>
            <a:r>
              <a:rPr lang="en-US" sz="1800" b="0" i="1" u="none" baseline="-25000">
                <a:solidFill>
                  <a:srgbClr val="000000"/>
                </a:solidFill>
                <a:latin typeface="Arial"/>
                <a:ea typeface="Arial"/>
                <a:cs typeface="Arial"/>
                <a:sym typeface="Arial"/>
              </a:rPr>
              <a:t>4</a:t>
            </a:r>
            <a:r>
              <a:rPr lang="en-US" sz="1800" b="0" i="0" u="none">
                <a:solidFill>
                  <a:srgbClr val="000000"/>
                </a:solidFill>
                <a:latin typeface="Arial"/>
                <a:ea typeface="Arial"/>
                <a:cs typeface="Arial"/>
                <a:sym typeface="Arial"/>
              </a:rPr>
              <a:t>	5.0	4</a:t>
            </a:r>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342900" marR="0" lvl="0" indent="-314325" algn="l" rtl="0">
              <a:lnSpc>
                <a:spcPct val="150000"/>
              </a:lnSpc>
              <a:spcBef>
                <a:spcPts val="400"/>
              </a:spcBef>
              <a:spcAft>
                <a:spcPts val="0"/>
              </a:spcAft>
              <a:buClr>
                <a:srgbClr val="FFFFFF"/>
              </a:buClr>
              <a:buSzPts val="1800"/>
              <a:buFont typeface="Times New Roman"/>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0" name="Google Shape;570;p62"/>
          <p:cNvSpPr txBox="1"/>
          <p:nvPr/>
        </p:nvSpPr>
        <p:spPr>
          <a:xfrm>
            <a:off x="914400" y="152400"/>
            <a:ext cx="7294562" cy="84455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Example of Preemptive SJF</a:t>
            </a:r>
            <a:endParaRPr/>
          </a:p>
        </p:txBody>
      </p:sp>
      <p:sp>
        <p:nvSpPr>
          <p:cNvPr id="571" name="Google Shape;571;p62"/>
          <p:cNvSpPr/>
          <p:nvPr/>
        </p:nvSpPr>
        <p:spPr>
          <a:xfrm flipH="1">
            <a:off x="1524000" y="4143375"/>
            <a:ext cx="5562600" cy="6096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572" name="Google Shape;572;p62"/>
          <p:cNvSpPr txBox="1"/>
          <p:nvPr/>
        </p:nvSpPr>
        <p:spPr>
          <a:xfrm flipH="1">
            <a:off x="1598612"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1</a:t>
            </a:r>
            <a:endParaRPr/>
          </a:p>
        </p:txBody>
      </p:sp>
      <p:sp>
        <p:nvSpPr>
          <p:cNvPr id="573" name="Google Shape;573;p62"/>
          <p:cNvSpPr txBox="1"/>
          <p:nvPr/>
        </p:nvSpPr>
        <p:spPr>
          <a:xfrm flipH="1">
            <a:off x="2892425"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3</a:t>
            </a:r>
            <a:endParaRPr/>
          </a:p>
        </p:txBody>
      </p:sp>
      <p:sp>
        <p:nvSpPr>
          <p:cNvPr id="574" name="Google Shape;574;p62"/>
          <p:cNvSpPr txBox="1"/>
          <p:nvPr/>
        </p:nvSpPr>
        <p:spPr>
          <a:xfrm flipH="1">
            <a:off x="2354262"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2</a:t>
            </a:r>
            <a:endParaRPr/>
          </a:p>
        </p:txBody>
      </p:sp>
      <p:cxnSp>
        <p:nvCxnSpPr>
          <p:cNvPr id="575" name="Google Shape;575;p62"/>
          <p:cNvCxnSpPr/>
          <p:nvPr/>
        </p:nvCxnSpPr>
        <p:spPr>
          <a:xfrm>
            <a:off x="7067550" y="4738687"/>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76" name="Google Shape;576;p62"/>
          <p:cNvCxnSpPr/>
          <p:nvPr/>
        </p:nvCxnSpPr>
        <p:spPr>
          <a:xfrm>
            <a:off x="1524000" y="4752975"/>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77" name="Google Shape;577;p62"/>
          <p:cNvCxnSpPr/>
          <p:nvPr/>
        </p:nvCxnSpPr>
        <p:spPr>
          <a:xfrm>
            <a:off x="4267200" y="4143375"/>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78" name="Google Shape;578;p62"/>
          <p:cNvCxnSpPr/>
          <p:nvPr/>
        </p:nvCxnSpPr>
        <p:spPr>
          <a:xfrm>
            <a:off x="2133600" y="4129087"/>
            <a:ext cx="1587" cy="914400"/>
          </a:xfrm>
          <a:prstGeom prst="straightConnector1">
            <a:avLst/>
          </a:prstGeom>
          <a:noFill/>
          <a:ln w="9525" cap="sq" cmpd="sng">
            <a:solidFill>
              <a:srgbClr val="000000"/>
            </a:solidFill>
            <a:prstDash val="solid"/>
            <a:miter lim="800000"/>
            <a:headEnd type="none" w="med" len="med"/>
            <a:tailEnd type="none" w="med" len="med"/>
          </a:ln>
        </p:spPr>
      </p:cxnSp>
      <p:cxnSp>
        <p:nvCxnSpPr>
          <p:cNvPr id="579" name="Google Shape;579;p62"/>
          <p:cNvCxnSpPr/>
          <p:nvPr/>
        </p:nvCxnSpPr>
        <p:spPr>
          <a:xfrm>
            <a:off x="3810000" y="4752975"/>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80" name="Google Shape;580;p62"/>
          <p:cNvSpPr txBox="1"/>
          <p:nvPr/>
        </p:nvSpPr>
        <p:spPr>
          <a:xfrm flipH="1">
            <a:off x="2736850" y="49545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4</a:t>
            </a:r>
            <a:endParaRPr/>
          </a:p>
        </p:txBody>
      </p:sp>
      <p:sp>
        <p:nvSpPr>
          <p:cNvPr id="581" name="Google Shape;581;p62"/>
          <p:cNvSpPr txBox="1"/>
          <p:nvPr/>
        </p:nvSpPr>
        <p:spPr>
          <a:xfrm flipH="1">
            <a:off x="1973262" y="49545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2</a:t>
            </a:r>
            <a:endParaRPr/>
          </a:p>
        </p:txBody>
      </p:sp>
      <p:sp>
        <p:nvSpPr>
          <p:cNvPr id="582" name="Google Shape;582;p62"/>
          <p:cNvSpPr txBox="1"/>
          <p:nvPr/>
        </p:nvSpPr>
        <p:spPr>
          <a:xfrm flipH="1">
            <a:off x="5230812" y="4878387"/>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11</a:t>
            </a:r>
            <a:endParaRPr/>
          </a:p>
        </p:txBody>
      </p:sp>
      <p:sp>
        <p:nvSpPr>
          <p:cNvPr id="583" name="Google Shape;583;p62"/>
          <p:cNvSpPr txBox="1"/>
          <p:nvPr/>
        </p:nvSpPr>
        <p:spPr>
          <a:xfrm flipH="1">
            <a:off x="1365250" y="4892675"/>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0</a:t>
            </a:r>
            <a:endParaRPr/>
          </a:p>
        </p:txBody>
      </p:sp>
      <p:sp>
        <p:nvSpPr>
          <p:cNvPr id="584" name="Google Shape;584;p62"/>
          <p:cNvSpPr txBox="1"/>
          <p:nvPr/>
        </p:nvSpPr>
        <p:spPr>
          <a:xfrm flipH="1">
            <a:off x="4721225"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4</a:t>
            </a:r>
            <a:endParaRPr/>
          </a:p>
        </p:txBody>
      </p:sp>
      <p:cxnSp>
        <p:nvCxnSpPr>
          <p:cNvPr id="585" name="Google Shape;585;p62"/>
          <p:cNvCxnSpPr/>
          <p:nvPr/>
        </p:nvCxnSpPr>
        <p:spPr>
          <a:xfrm>
            <a:off x="5486400" y="4143375"/>
            <a:ext cx="1587" cy="609600"/>
          </a:xfrm>
          <a:prstGeom prst="straightConnector1">
            <a:avLst/>
          </a:prstGeom>
          <a:noFill/>
          <a:ln w="9525" cap="sq" cmpd="sng">
            <a:solidFill>
              <a:srgbClr val="000000"/>
            </a:solidFill>
            <a:prstDash val="solid"/>
            <a:miter lim="800000"/>
            <a:headEnd type="none" w="med" len="med"/>
            <a:tailEnd type="none" w="med" len="med"/>
          </a:ln>
        </p:spPr>
      </p:cxnSp>
      <p:cxnSp>
        <p:nvCxnSpPr>
          <p:cNvPr id="586" name="Google Shape;586;p62"/>
          <p:cNvCxnSpPr/>
          <p:nvPr/>
        </p:nvCxnSpPr>
        <p:spPr>
          <a:xfrm>
            <a:off x="18288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87" name="Google Shape;587;p62"/>
          <p:cNvCxnSpPr/>
          <p:nvPr/>
        </p:nvCxnSpPr>
        <p:spPr>
          <a:xfrm>
            <a:off x="25908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88" name="Google Shape;588;p62"/>
          <p:cNvCxnSpPr/>
          <p:nvPr/>
        </p:nvCxnSpPr>
        <p:spPr>
          <a:xfrm>
            <a:off x="4267200" y="4752975"/>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89" name="Google Shape;589;p62"/>
          <p:cNvSpPr txBox="1"/>
          <p:nvPr/>
        </p:nvSpPr>
        <p:spPr>
          <a:xfrm flipH="1">
            <a:off x="3271837" y="49545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5</a:t>
            </a:r>
            <a:endParaRPr/>
          </a:p>
        </p:txBody>
      </p:sp>
      <p:cxnSp>
        <p:nvCxnSpPr>
          <p:cNvPr id="590" name="Google Shape;590;p62"/>
          <p:cNvCxnSpPr/>
          <p:nvPr/>
        </p:nvCxnSpPr>
        <p:spPr>
          <a:xfrm>
            <a:off x="46482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1" name="Google Shape;591;p62"/>
          <p:cNvCxnSpPr/>
          <p:nvPr/>
        </p:nvCxnSpPr>
        <p:spPr>
          <a:xfrm>
            <a:off x="49530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2" name="Google Shape;592;p62"/>
          <p:cNvCxnSpPr/>
          <p:nvPr/>
        </p:nvCxnSpPr>
        <p:spPr>
          <a:xfrm>
            <a:off x="52578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3" name="Google Shape;593;p62"/>
          <p:cNvCxnSpPr/>
          <p:nvPr/>
        </p:nvCxnSpPr>
        <p:spPr>
          <a:xfrm>
            <a:off x="5486400" y="4752975"/>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594" name="Google Shape;594;p62"/>
          <p:cNvSpPr txBox="1"/>
          <p:nvPr/>
        </p:nvSpPr>
        <p:spPr>
          <a:xfrm flipH="1">
            <a:off x="4108450" y="4954587"/>
            <a:ext cx="346075"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7</a:t>
            </a:r>
            <a:endParaRPr/>
          </a:p>
        </p:txBody>
      </p:sp>
      <p:cxnSp>
        <p:nvCxnSpPr>
          <p:cNvPr id="595" name="Google Shape;595;p62"/>
          <p:cNvCxnSpPr/>
          <p:nvPr/>
        </p:nvCxnSpPr>
        <p:spPr>
          <a:xfrm>
            <a:off x="58674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6" name="Google Shape;596;p62"/>
          <p:cNvCxnSpPr/>
          <p:nvPr/>
        </p:nvCxnSpPr>
        <p:spPr>
          <a:xfrm>
            <a:off x="61722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7" name="Google Shape;597;p62"/>
          <p:cNvCxnSpPr/>
          <p:nvPr/>
        </p:nvCxnSpPr>
        <p:spPr>
          <a:xfrm>
            <a:off x="6477000" y="4640262"/>
            <a:ext cx="1587" cy="228600"/>
          </a:xfrm>
          <a:prstGeom prst="straightConnector1">
            <a:avLst/>
          </a:prstGeom>
          <a:noFill/>
          <a:ln w="9525" cap="sq" cmpd="sng">
            <a:solidFill>
              <a:srgbClr val="000000"/>
            </a:solidFill>
            <a:prstDash val="solid"/>
            <a:miter lim="800000"/>
            <a:headEnd type="none" w="med" len="med"/>
            <a:tailEnd type="none" w="med" len="med"/>
          </a:ln>
        </p:spPr>
      </p:cxnSp>
      <p:cxnSp>
        <p:nvCxnSpPr>
          <p:cNvPr id="598" name="Google Shape;598;p62"/>
          <p:cNvCxnSpPr/>
          <p:nvPr/>
        </p:nvCxnSpPr>
        <p:spPr>
          <a:xfrm>
            <a:off x="2895600" y="4129087"/>
            <a:ext cx="1587" cy="914400"/>
          </a:xfrm>
          <a:prstGeom prst="straightConnector1">
            <a:avLst/>
          </a:prstGeom>
          <a:noFill/>
          <a:ln w="9525" cap="sq" cmpd="sng">
            <a:solidFill>
              <a:srgbClr val="000000"/>
            </a:solidFill>
            <a:prstDash val="solid"/>
            <a:miter lim="800000"/>
            <a:headEnd type="none" w="med" len="med"/>
            <a:tailEnd type="none" w="med" len="med"/>
          </a:ln>
        </p:spPr>
      </p:cxnSp>
      <p:cxnSp>
        <p:nvCxnSpPr>
          <p:cNvPr id="599" name="Google Shape;599;p62"/>
          <p:cNvCxnSpPr/>
          <p:nvPr/>
        </p:nvCxnSpPr>
        <p:spPr>
          <a:xfrm>
            <a:off x="3429000" y="4129087"/>
            <a:ext cx="1587" cy="914400"/>
          </a:xfrm>
          <a:prstGeom prst="straightConnector1">
            <a:avLst/>
          </a:prstGeom>
          <a:noFill/>
          <a:ln w="9525" cap="sq" cmpd="sng">
            <a:solidFill>
              <a:srgbClr val="000000"/>
            </a:solidFill>
            <a:prstDash val="solid"/>
            <a:miter lim="800000"/>
            <a:headEnd type="none" w="med" len="med"/>
            <a:tailEnd type="none" w="med" len="med"/>
          </a:ln>
        </p:spPr>
      </p:cxnSp>
      <p:sp>
        <p:nvSpPr>
          <p:cNvPr id="600" name="Google Shape;600;p62"/>
          <p:cNvSpPr txBox="1"/>
          <p:nvPr/>
        </p:nvSpPr>
        <p:spPr>
          <a:xfrm flipH="1">
            <a:off x="3578225"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2</a:t>
            </a:r>
            <a:endParaRPr/>
          </a:p>
        </p:txBody>
      </p:sp>
      <p:sp>
        <p:nvSpPr>
          <p:cNvPr id="601" name="Google Shape;601;p62"/>
          <p:cNvSpPr txBox="1"/>
          <p:nvPr/>
        </p:nvSpPr>
        <p:spPr>
          <a:xfrm flipH="1">
            <a:off x="6092825" y="4164012"/>
            <a:ext cx="460375" cy="544512"/>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r>
              <a:rPr lang="en-US" sz="2600" b="0" i="0" u="none" baseline="-25000">
                <a:solidFill>
                  <a:srgbClr val="000000"/>
                </a:solidFill>
                <a:latin typeface="Times New Roman"/>
                <a:ea typeface="Times New Roman"/>
                <a:cs typeface="Times New Roman"/>
                <a:sym typeface="Times New Roman"/>
              </a:rPr>
              <a:t>1</a:t>
            </a:r>
            <a:endParaRPr/>
          </a:p>
        </p:txBody>
      </p:sp>
      <p:cxnSp>
        <p:nvCxnSpPr>
          <p:cNvPr id="602" name="Google Shape;602;p62"/>
          <p:cNvCxnSpPr/>
          <p:nvPr/>
        </p:nvCxnSpPr>
        <p:spPr>
          <a:xfrm>
            <a:off x="6781800" y="4640262"/>
            <a:ext cx="1587" cy="228600"/>
          </a:xfrm>
          <a:prstGeom prst="straightConnector1">
            <a:avLst/>
          </a:prstGeom>
          <a:noFill/>
          <a:ln w="9525" cap="sq" cmpd="sng">
            <a:solidFill>
              <a:srgbClr val="000000"/>
            </a:solidFill>
            <a:prstDash val="solid"/>
            <a:miter lim="800000"/>
            <a:headEnd type="none" w="med" len="med"/>
            <a:tailEnd type="none" w="med" len="med"/>
          </a:ln>
        </p:spPr>
      </p:cxnSp>
      <p:sp>
        <p:nvSpPr>
          <p:cNvPr id="603" name="Google Shape;603;p62"/>
          <p:cNvSpPr txBox="1"/>
          <p:nvPr/>
        </p:nvSpPr>
        <p:spPr>
          <a:xfrm flipH="1">
            <a:off x="6845300" y="4878387"/>
            <a:ext cx="512762" cy="4905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16</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8"/>
        <p:cNvGrpSpPr/>
        <p:nvPr/>
      </p:nvGrpSpPr>
      <p:grpSpPr>
        <a:xfrm>
          <a:off x="0" y="0"/>
          <a:ext cx="0" cy="0"/>
          <a:chOff x="0" y="0"/>
          <a:chExt cx="0" cy="0"/>
        </a:xfrm>
      </p:grpSpPr>
      <p:sp>
        <p:nvSpPr>
          <p:cNvPr id="609" name="Google Shape;609;p63"/>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Practice</a:t>
            </a:r>
            <a:endParaRPr/>
          </a:p>
        </p:txBody>
      </p:sp>
      <p:graphicFrame>
        <p:nvGraphicFramePr>
          <p:cNvPr id="610" name="Google Shape;610;p63"/>
          <p:cNvGraphicFramePr/>
          <p:nvPr/>
        </p:nvGraphicFramePr>
        <p:xfrm>
          <a:off x="1219200" y="1066800"/>
          <a:ext cx="6403975" cy="2465375"/>
        </p:xfrm>
        <a:graphic>
          <a:graphicData uri="http://schemas.openxmlformats.org/drawingml/2006/table">
            <a:tbl>
              <a:tblPr>
                <a:noFill/>
                <a:tableStyleId>{A3B0B584-13E7-4C6F-B816-2B401668CB7D}</a:tableStyleId>
              </a:tblPr>
              <a:tblGrid>
                <a:gridCol w="1600200"/>
                <a:gridCol w="1603375"/>
                <a:gridCol w="1600200"/>
                <a:gridCol w="1600200"/>
              </a:tblGrid>
              <a:tr h="492125">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dirty="0">
                          <a:solidFill>
                            <a:srgbClr val="FFFFFF"/>
                          </a:solidFill>
                          <a:latin typeface="Arial"/>
                          <a:ea typeface="Arial"/>
                          <a:cs typeface="Arial"/>
                          <a:sym typeface="Arial"/>
                        </a:rPr>
                        <a:t>Process</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Arrival Time</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Burst Time</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c>
                  <a:txBody>
                    <a:bodyPr/>
                    <a:lstStyle/>
                    <a:p>
                      <a:pPr marL="0" marR="0" lvl="0" indent="0" algn="l" rtl="0">
                        <a:lnSpc>
                          <a:spcPct val="78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Priority</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CC99"/>
                    </a:solidFill>
                  </a:tcPr>
                </a:tc>
              </a:tr>
              <a:tr h="49530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921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r h="493700">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2</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BECDE"/>
                    </a:solidFill>
                  </a:tcPr>
                </a:tc>
              </a:tr>
              <a:tr h="492125">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9</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c>
                  <a:txBody>
                    <a:bodyPr/>
                    <a:lstStyle/>
                    <a:p>
                      <a:pPr marL="0" marR="0" lvl="0" indent="0" algn="l" rtl="0">
                        <a:lnSpc>
                          <a:spcPct val="78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1</a:t>
                      </a:r>
                      <a:endParaRPr/>
                    </a:p>
                  </a:txBody>
                  <a:tcPr marL="90000" marR="90000" marT="213325"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F6EF"/>
                    </a:solidFill>
                  </a:tcPr>
                </a:tc>
              </a:tr>
            </a:tbl>
          </a:graphicData>
        </a:graphic>
      </p:graphicFrame>
      <p:sp>
        <p:nvSpPr>
          <p:cNvPr id="611" name="Google Shape;611;p63"/>
          <p:cNvSpPr txBox="1"/>
          <p:nvPr/>
        </p:nvSpPr>
        <p:spPr>
          <a:xfrm>
            <a:off x="762000" y="4002087"/>
            <a:ext cx="7620000" cy="222885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0" i="0" u="none" dirty="0">
                <a:solidFill>
                  <a:srgbClr val="000000"/>
                </a:solidFill>
                <a:latin typeface="Times New Roman"/>
                <a:ea typeface="Times New Roman"/>
                <a:cs typeface="Times New Roman"/>
                <a:sym typeface="Times New Roman"/>
              </a:rPr>
              <a:t>Draw Gantt Chart to find finish times and also calculate TT and WT in case of each of the following strategies:</a:t>
            </a:r>
            <a:endParaRPr/>
          </a:p>
          <a:p>
            <a:pPr marL="0" marR="0" lvl="0" indent="-127000" algn="l" rtl="0">
              <a:lnSpc>
                <a:spcPct val="100000"/>
              </a:lnSpc>
              <a:spcBef>
                <a:spcPts val="0"/>
              </a:spcBef>
              <a:spcAft>
                <a:spcPts val="0"/>
              </a:spcAft>
              <a:buClr>
                <a:srgbClr val="000000"/>
              </a:buClr>
              <a:buSzPts val="2000"/>
              <a:buFont typeface="Times New Roman"/>
              <a:buChar char="-"/>
            </a:pPr>
            <a:r>
              <a:rPr lang="en-US" sz="2000" b="0" i="0" u="none" dirty="0">
                <a:solidFill>
                  <a:srgbClr val="000000"/>
                </a:solidFill>
                <a:latin typeface="Times New Roman"/>
                <a:ea typeface="Times New Roman"/>
                <a:cs typeface="Times New Roman"/>
                <a:sym typeface="Times New Roman"/>
              </a:rPr>
              <a:t>FCFS</a:t>
            </a:r>
            <a:endParaRPr/>
          </a:p>
          <a:p>
            <a:pPr marL="0" marR="0" lvl="0" indent="-127000" algn="l" rtl="0">
              <a:lnSpc>
                <a:spcPct val="100000"/>
              </a:lnSpc>
              <a:spcBef>
                <a:spcPts val="0"/>
              </a:spcBef>
              <a:spcAft>
                <a:spcPts val="0"/>
              </a:spcAft>
              <a:buClr>
                <a:srgbClr val="000000"/>
              </a:buClr>
              <a:buSzPts val="2000"/>
              <a:buFont typeface="Times New Roman"/>
              <a:buChar char="-"/>
            </a:pPr>
            <a:r>
              <a:rPr lang="en-US" sz="2000" b="0" i="0" u="none" dirty="0">
                <a:solidFill>
                  <a:srgbClr val="000000"/>
                </a:solidFill>
                <a:latin typeface="Times New Roman"/>
                <a:ea typeface="Times New Roman"/>
                <a:cs typeface="Times New Roman"/>
                <a:sym typeface="Times New Roman"/>
              </a:rPr>
              <a:t>SJF Non Preemptive</a:t>
            </a:r>
            <a:endParaRPr/>
          </a:p>
          <a:p>
            <a:pPr marL="0" marR="0" lvl="0" indent="-127000" algn="l" rtl="0">
              <a:lnSpc>
                <a:spcPct val="100000"/>
              </a:lnSpc>
              <a:spcBef>
                <a:spcPts val="0"/>
              </a:spcBef>
              <a:spcAft>
                <a:spcPts val="0"/>
              </a:spcAft>
              <a:buClr>
                <a:srgbClr val="000000"/>
              </a:buClr>
              <a:buSzPts val="2000"/>
              <a:buFont typeface="Times New Roman"/>
              <a:buChar char="-"/>
            </a:pPr>
            <a:r>
              <a:rPr lang="en-US" sz="2000" b="0" i="0" u="none" dirty="0">
                <a:solidFill>
                  <a:srgbClr val="000000"/>
                </a:solidFill>
                <a:latin typeface="Times New Roman"/>
                <a:ea typeface="Times New Roman"/>
                <a:cs typeface="Times New Roman"/>
                <a:sym typeface="Times New Roman"/>
              </a:rPr>
              <a:t>SJF Preemptive</a:t>
            </a:r>
            <a:endParaRPr/>
          </a:p>
          <a:p>
            <a:pPr marL="0" marR="0" lvl="0" indent="-127000" algn="l" rtl="0">
              <a:lnSpc>
                <a:spcPct val="100000"/>
              </a:lnSpc>
              <a:spcBef>
                <a:spcPts val="0"/>
              </a:spcBef>
              <a:spcAft>
                <a:spcPts val="0"/>
              </a:spcAft>
              <a:buClr>
                <a:srgbClr val="000000"/>
              </a:buClr>
              <a:buSzPts val="2000"/>
              <a:buFont typeface="Times New Roman"/>
              <a:buChar char="-"/>
            </a:pPr>
            <a:r>
              <a:rPr lang="en-US" sz="2000" b="0" i="0" u="none" dirty="0">
                <a:solidFill>
                  <a:srgbClr val="000000"/>
                </a:solidFill>
                <a:latin typeface="Times New Roman"/>
                <a:ea typeface="Times New Roman"/>
                <a:cs typeface="Times New Roman"/>
                <a:sym typeface="Times New Roman"/>
              </a:rPr>
              <a:t>Round Robin</a:t>
            </a:r>
            <a:endParaRPr/>
          </a:p>
          <a:p>
            <a:pPr marL="0" marR="0" lvl="0" indent="-127000" algn="l" rtl="0">
              <a:lnSpc>
                <a:spcPct val="100000"/>
              </a:lnSpc>
              <a:spcBef>
                <a:spcPts val="0"/>
              </a:spcBef>
              <a:spcAft>
                <a:spcPts val="0"/>
              </a:spcAft>
              <a:buClr>
                <a:srgbClr val="000000"/>
              </a:buClr>
              <a:buSzPts val="2000"/>
              <a:buFont typeface="Times New Roman"/>
              <a:buChar char="-"/>
            </a:pPr>
            <a:r>
              <a:rPr lang="en-US" sz="2000" b="0" i="0" u="none" dirty="0">
                <a:solidFill>
                  <a:srgbClr val="000000"/>
                </a:solidFill>
                <a:latin typeface="Times New Roman"/>
                <a:ea typeface="Times New Roman"/>
                <a:cs typeface="Times New Roman"/>
                <a:sym typeface="Times New Roman"/>
              </a:rPr>
              <a:t>Priority Non preemptive</a:t>
            </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64"/>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56</a:t>
            </a:fld>
            <a:endParaRPr/>
          </a:p>
        </p:txBody>
      </p:sp>
      <p:sp>
        <p:nvSpPr>
          <p:cNvPr id="618" name="Google Shape;618;p64"/>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619" name="Google Shape;619;p64"/>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Times New Roman"/>
                <a:ea typeface="Times New Roman"/>
                <a:cs typeface="Times New Roman"/>
                <a:sym typeface="Times New Roman"/>
              </a:rPr>
              <a:t> </a:t>
            </a:r>
            <a:r>
              <a:rPr lang="en-US" sz="2600" b="0" i="0" u="none">
                <a:solidFill>
                  <a:srgbClr val="000000"/>
                </a:solidFill>
                <a:latin typeface="Arial"/>
                <a:ea typeface="Arial"/>
                <a:cs typeface="Arial"/>
                <a:sym typeface="Arial"/>
              </a:rPr>
              <a:t>Uniprocessor Scheduling: Types of Scheduling: Preemptive, Non-preemptive, Long-term, Medium-term,  </a:t>
            </a:r>
            <a:endParaRPr/>
          </a:p>
          <a:p>
            <a:pPr marL="0" marR="0" lvl="0" indent="0" algn="l" rtl="0">
              <a:lnSpc>
                <a:spcPct val="100000"/>
              </a:lnSpc>
              <a:spcBef>
                <a:spcPts val="0"/>
              </a:spcBef>
              <a:spcAft>
                <a:spcPts val="0"/>
              </a:spcAft>
              <a:buClr>
                <a:srgbClr val="000000"/>
              </a:buClr>
              <a:buSzPts val="2600"/>
              <a:buFont typeface="Arial"/>
              <a:buNone/>
            </a:pPr>
            <a:r>
              <a:rPr lang="en-US" sz="2600" b="0" i="0" u="none">
                <a:solidFill>
                  <a:srgbClr val="000000"/>
                </a:solidFill>
                <a:latin typeface="Arial"/>
                <a:ea typeface="Arial"/>
                <a:cs typeface="Arial"/>
                <a:sym typeface="Arial"/>
              </a:rPr>
              <a:t> Short-term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Scheduling Algorithms: FCFS, SJF, RR, Priority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Multiprocessor Scheduling: Granularity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Design Issues, Process Scheduling</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Principles of deadlock, Deadlock Avoidance</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Detection, Deadlock Prevention</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Deadlock Recovery</a:t>
            </a:r>
            <a:endParaRPr/>
          </a:p>
          <a:p>
            <a:pPr marL="0" marR="0" lvl="0" indent="-165100" algn="l" rtl="0">
              <a:lnSpc>
                <a:spcPct val="100000"/>
              </a:lnSpc>
              <a:spcBef>
                <a:spcPts val="0"/>
              </a:spcBef>
              <a:spcAft>
                <a:spcPts val="0"/>
              </a:spcAft>
              <a:buClr>
                <a:srgbClr val="000000"/>
              </a:buClr>
              <a:buSzPts val="2600"/>
              <a:buFont typeface="Noto Sans Symbols"/>
              <a:buChar char="●"/>
            </a:pPr>
            <a:r>
              <a:rPr lang="en-US" sz="2600" b="0" i="0" u="none">
                <a:solidFill>
                  <a:srgbClr val="000000"/>
                </a:solidFill>
                <a:latin typeface="Arial"/>
                <a:ea typeface="Arial"/>
                <a:cs typeface="Arial"/>
                <a:sym typeface="Arial"/>
              </a:rPr>
              <a:t> </a:t>
            </a:r>
            <a:endParaRPr/>
          </a:p>
        </p:txBody>
      </p:sp>
      <p:sp>
        <p:nvSpPr>
          <p:cNvPr id="620" name="Google Shape;620;p64"/>
          <p:cNvSpPr/>
          <p:nvPr/>
        </p:nvSpPr>
        <p:spPr>
          <a:xfrm>
            <a:off x="360362" y="3059112"/>
            <a:ext cx="539750" cy="360362"/>
          </a:xfrm>
          <a:prstGeom prst="rightArrow">
            <a:avLst>
              <a:gd name="adj1" fmla="val 16200"/>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5"/>
        <p:cNvGrpSpPr/>
        <p:nvPr/>
      </p:nvGrpSpPr>
      <p:grpSpPr>
        <a:xfrm>
          <a:off x="0" y="0"/>
          <a:ext cx="0" cy="0"/>
          <a:chOff x="0" y="0"/>
          <a:chExt cx="0" cy="0"/>
        </a:xfrm>
      </p:grpSpPr>
      <p:sp>
        <p:nvSpPr>
          <p:cNvPr id="626" name="Google Shape;626;p65"/>
          <p:cNvSpPr txBox="1"/>
          <p:nvPr/>
        </p:nvSpPr>
        <p:spPr>
          <a:xfrm>
            <a:off x="914400" y="1524000"/>
            <a:ext cx="7623175" cy="1752600"/>
          </a:xfrm>
          <a:prstGeom prst="rect">
            <a:avLst/>
          </a:prstGeom>
          <a:noFill/>
          <a:ln>
            <a:noFill/>
          </a:ln>
        </p:spPr>
        <p:txBody>
          <a:bodyPr spcFirstLastPara="1" wrap="square" lIns="92150" tIns="46075" rIns="92150" bIns="46075" anchor="ctr" anchorCtr="0">
            <a:noAutofit/>
          </a:bodyPr>
          <a:lstStyle/>
          <a:p>
            <a:pPr marL="0" marR="0" lvl="0" indent="0" algn="ctr" rtl="0">
              <a:lnSpc>
                <a:spcPct val="150000"/>
              </a:lnSpc>
              <a:spcBef>
                <a:spcPts val="0"/>
              </a:spcBef>
              <a:spcAft>
                <a:spcPts val="0"/>
              </a:spcAft>
              <a:buClr>
                <a:srgbClr val="006633"/>
              </a:buClr>
              <a:buSzPts val="3200"/>
              <a:buFont typeface="Arial"/>
              <a:buNone/>
            </a:pPr>
            <a:r>
              <a:rPr lang="en-US" sz="3200" b="1" i="0" u="sng">
                <a:solidFill>
                  <a:srgbClr val="006633"/>
                </a:solidFill>
                <a:latin typeface="Arial"/>
                <a:ea typeface="Arial"/>
                <a:cs typeface="Arial"/>
                <a:sym typeface="Arial"/>
              </a:rPr>
              <a:t>Multiprocessor Scheduling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1"/>
        <p:cNvGrpSpPr/>
        <p:nvPr/>
      </p:nvGrpSpPr>
      <p:grpSpPr>
        <a:xfrm>
          <a:off x="0" y="0"/>
          <a:ext cx="0" cy="0"/>
          <a:chOff x="0" y="0"/>
          <a:chExt cx="0" cy="0"/>
        </a:xfrm>
      </p:grpSpPr>
      <p:sp>
        <p:nvSpPr>
          <p:cNvPr id="632" name="Google Shape;632;p66"/>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Introduction</a:t>
            </a:r>
            <a:endParaRPr/>
          </a:p>
        </p:txBody>
      </p:sp>
      <p:sp>
        <p:nvSpPr>
          <p:cNvPr id="633" name="Google Shape;633;p66"/>
          <p:cNvSpPr txBox="1"/>
          <p:nvPr/>
        </p:nvSpPr>
        <p:spPr>
          <a:xfrm>
            <a:off x="685800" y="1295400"/>
            <a:ext cx="7772400" cy="4637087"/>
          </a:xfrm>
          <a:prstGeom prst="rect">
            <a:avLst/>
          </a:prstGeom>
          <a:noFill/>
          <a:ln>
            <a:noFill/>
          </a:ln>
        </p:spPr>
        <p:txBody>
          <a:bodyPr spcFirstLastPara="1" wrap="square" lIns="92150" tIns="46075" rIns="92150" bIns="46075" anchor="t" anchorCtr="0">
            <a:noAutofit/>
          </a:bodyPr>
          <a:lstStyle/>
          <a:p>
            <a:pPr marL="333375" marR="0" lvl="0" indent="-317500" algn="just" rtl="0">
              <a:lnSpc>
                <a:spcPct val="15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When a computer system contains more than a single processor, several new issues are introduced into the design of scheduling functions. </a:t>
            </a:r>
            <a:endParaRPr/>
          </a:p>
          <a:p>
            <a:pPr marL="333375" marR="0" lvl="0" indent="-317500" algn="just" rtl="0">
              <a:lnSpc>
                <a:spcPct val="150000"/>
              </a:lnSpc>
              <a:spcBef>
                <a:spcPts val="5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   We will examine these issues and the details of scheduling algorithms for tightly coupled multi-processor systems.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9"/>
        <p:cNvGrpSpPr/>
        <p:nvPr/>
      </p:nvGrpSpPr>
      <p:grpSpPr>
        <a:xfrm>
          <a:off x="0" y="0"/>
          <a:ext cx="0" cy="0"/>
          <a:chOff x="0" y="0"/>
          <a:chExt cx="0" cy="0"/>
        </a:xfrm>
      </p:grpSpPr>
      <p:sp>
        <p:nvSpPr>
          <p:cNvPr id="640" name="Google Shape;640;p67"/>
          <p:cNvSpPr txBox="1"/>
          <p:nvPr/>
        </p:nvSpPr>
        <p:spPr>
          <a:xfrm>
            <a:off x="411162" y="457200"/>
            <a:ext cx="8229600" cy="304800"/>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Classifications of Multiprocessor Systems</a:t>
            </a:r>
            <a:endParaRPr/>
          </a:p>
        </p:txBody>
      </p:sp>
      <p:sp>
        <p:nvSpPr>
          <p:cNvPr id="641" name="Google Shape;641;p67"/>
          <p:cNvSpPr txBox="1"/>
          <p:nvPr/>
        </p:nvSpPr>
        <p:spPr>
          <a:xfrm>
            <a:off x="914400" y="1066800"/>
            <a:ext cx="8001000" cy="5105400"/>
          </a:xfrm>
          <a:prstGeom prst="rect">
            <a:avLst/>
          </a:prstGeom>
          <a:solidFill>
            <a:srgbClr val="FFFFFF"/>
          </a:solid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1. Loosely coupled, distributed multiprocessors, or clusters</a:t>
            </a:r>
            <a:endParaRPr/>
          </a:p>
          <a:p>
            <a:pPr marL="0" marR="0" lvl="1" indent="-127000" algn="just" rtl="0">
              <a:lnSpc>
                <a:spcPct val="100000"/>
              </a:lnSpc>
              <a:spcBef>
                <a:spcPts val="140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Fairly autonomous systems.</a:t>
            </a:r>
            <a:endParaRPr/>
          </a:p>
          <a:p>
            <a:pPr marL="0" marR="0" lvl="1" indent="-127000" algn="just" rtl="0">
              <a:lnSpc>
                <a:spcPct val="100000"/>
              </a:lnSpc>
              <a:spcBef>
                <a:spcPts val="120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Each processor has its own memory and I/O channels</a:t>
            </a:r>
            <a:endParaRPr/>
          </a:p>
          <a:p>
            <a:pPr marL="0" marR="0" lvl="0" indent="0" algn="just" rtl="0">
              <a:lnSpc>
                <a:spcPct val="100000"/>
              </a:lnSpc>
              <a:spcBef>
                <a:spcPts val="140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2. Functionally specialized processors</a:t>
            </a:r>
            <a:endParaRPr/>
          </a:p>
          <a:p>
            <a:pPr marL="0" marR="0" lvl="1" indent="-127000" algn="just" rtl="0">
              <a:lnSpc>
                <a:spcPct val="100000"/>
              </a:lnSpc>
              <a:spcBef>
                <a:spcPts val="140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Typically, specialized processors are controlled by a master( general-purpose processor) and provide services to it.  An example would be an I/O processor, graphics processor</a:t>
            </a:r>
            <a:endParaRPr/>
          </a:p>
          <a:p>
            <a:pPr marL="0" marR="0" lvl="0" indent="0" algn="just" rtl="0">
              <a:lnSpc>
                <a:spcPct val="100000"/>
              </a:lnSpc>
              <a:spcBef>
                <a:spcPts val="140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3. Tightly coupled multiprocessing</a:t>
            </a:r>
            <a:endParaRPr/>
          </a:p>
          <a:p>
            <a:pPr marL="0" marR="0" lvl="1" indent="-127000" algn="just" rtl="0">
              <a:lnSpc>
                <a:spcPct val="100000"/>
              </a:lnSpc>
              <a:spcBef>
                <a:spcPts val="140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Consists of a set of processors that share a common main memory and are under the integrated control of an operating system.</a:t>
            </a:r>
            <a:endParaRPr/>
          </a:p>
          <a:p>
            <a:pPr marL="0" marR="0" lvl="1" indent="-127000" algn="just" rtl="0">
              <a:lnSpc>
                <a:spcPct val="100000"/>
              </a:lnSpc>
              <a:spcBef>
                <a:spcPts val="120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We’ll be most concerned with this group.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sp>
        <p:nvSpPr>
          <p:cNvPr id="119" name="Google Shape;119;p1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Types of scheduling</a:t>
            </a:r>
            <a:endParaRPr/>
          </a:p>
        </p:txBody>
      </p:sp>
      <p:sp>
        <p:nvSpPr>
          <p:cNvPr id="120" name="Google Shape;120;p14"/>
          <p:cNvSpPr txBox="1"/>
          <p:nvPr/>
        </p:nvSpPr>
        <p:spPr>
          <a:xfrm>
            <a:off x="457200" y="914400"/>
            <a:ext cx="8204200" cy="57261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0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In terms of in which phase is it applicable</a:t>
            </a:r>
            <a:endParaRPr/>
          </a:p>
          <a:p>
            <a:pPr marL="336550" marR="0" lvl="0" indent="-336550" algn="l"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Long term scheduling</a:t>
            </a:r>
            <a:endParaRPr/>
          </a:p>
          <a:p>
            <a:pPr marL="736600" marR="0" lvl="1" indent="-279400" algn="l"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When a new process is created</a:t>
            </a:r>
            <a:endParaRPr/>
          </a:p>
          <a:p>
            <a:pPr marL="736600" marR="0" lvl="1" indent="-279400" algn="l"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Whether to add this to the set of processes who are currently active</a:t>
            </a:r>
            <a:endParaRPr/>
          </a:p>
          <a:p>
            <a:pPr marL="336550" marR="0" lvl="0" indent="-336550" algn="l"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Medium term scheduling</a:t>
            </a:r>
            <a:endParaRPr/>
          </a:p>
          <a:p>
            <a:pPr marL="736600" marR="0" lvl="1" indent="-279400" algn="l"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Part of swapping function</a:t>
            </a:r>
            <a:endParaRPr/>
          </a:p>
          <a:p>
            <a:pPr marL="736600" marR="0" lvl="1" indent="-279400" algn="l"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Whether to add a process to those that are at least partially in main memory and therefore available for execution</a:t>
            </a:r>
            <a:endParaRPr/>
          </a:p>
          <a:p>
            <a:pPr marL="336550" marR="0" lvl="0" indent="-336550" algn="l"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Short term scheduling</a:t>
            </a:r>
            <a:endParaRPr/>
          </a:p>
          <a:p>
            <a:pPr marL="736600" marR="0" lvl="1" indent="-279400" algn="l"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Actual decision as to which ready process to execute next</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sp>
        <p:nvSpPr>
          <p:cNvPr id="647" name="Google Shape;647;p68"/>
          <p:cNvSpPr txBox="1"/>
          <p:nvPr/>
        </p:nvSpPr>
        <p:spPr>
          <a:xfrm>
            <a:off x="381000" y="304800"/>
            <a:ext cx="83058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99"/>
              </a:buClr>
              <a:buSzPts val="3200"/>
              <a:buFont typeface="Arial"/>
              <a:buNone/>
            </a:pPr>
            <a:r>
              <a:rPr lang="en-US" sz="3200" b="0" i="0" u="none">
                <a:solidFill>
                  <a:srgbClr val="000099"/>
                </a:solidFill>
                <a:latin typeface="Arial"/>
                <a:ea typeface="Arial"/>
                <a:cs typeface="Arial"/>
                <a:sym typeface="Arial"/>
              </a:rPr>
              <a:t>Multiprocessor Systems</a:t>
            </a:r>
            <a:endParaRPr/>
          </a:p>
        </p:txBody>
      </p:sp>
      <p:sp>
        <p:nvSpPr>
          <p:cNvPr id="648" name="Google Shape;648;p68"/>
          <p:cNvSpPr/>
          <p:nvPr/>
        </p:nvSpPr>
        <p:spPr>
          <a:xfrm>
            <a:off x="228600" y="1828800"/>
            <a:ext cx="18415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
        <p:nvSpPr>
          <p:cNvPr id="649" name="Google Shape;649;p68"/>
          <p:cNvSpPr/>
          <p:nvPr/>
        </p:nvSpPr>
        <p:spPr>
          <a:xfrm>
            <a:off x="381000" y="1524000"/>
            <a:ext cx="2209800" cy="381000"/>
          </a:xfrm>
          <a:prstGeom prst="roundRect">
            <a:avLst>
              <a:gd name="adj" fmla="val 3600"/>
            </a:avLst>
          </a:prstGeom>
          <a:solidFill>
            <a:srgbClr val="DDDDDD"/>
          </a:solidFill>
          <a:ln w="12600" cap="sq" cmpd="sng">
            <a:solidFill>
              <a:srgbClr val="000099"/>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Interconnection</a:t>
            </a:r>
            <a:r>
              <a:rPr lang="en-US" sz="2600" b="0" i="0" u="none">
                <a:solidFill>
                  <a:srgbClr val="FFFFFF"/>
                </a:solidFill>
                <a:latin typeface="Times New Roman"/>
                <a:ea typeface="Times New Roman"/>
                <a:cs typeface="Times New Roman"/>
                <a:sym typeface="Times New Roman"/>
              </a:rPr>
              <a:t> </a:t>
            </a:r>
            <a:r>
              <a:rPr lang="en-US" sz="1600" b="0" i="0" u="none">
                <a:solidFill>
                  <a:srgbClr val="000000"/>
                </a:solidFill>
                <a:latin typeface="Times New Roman"/>
                <a:ea typeface="Times New Roman"/>
                <a:cs typeface="Times New Roman"/>
                <a:sym typeface="Times New Roman"/>
              </a:rPr>
              <a:t>Network</a:t>
            </a:r>
            <a:endParaRPr/>
          </a:p>
        </p:txBody>
      </p:sp>
      <p:sp>
        <p:nvSpPr>
          <p:cNvPr id="650" name="Google Shape;650;p68"/>
          <p:cNvSpPr/>
          <p:nvPr/>
        </p:nvSpPr>
        <p:spPr>
          <a:xfrm>
            <a:off x="381000" y="25146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51" name="Google Shape;651;p68"/>
          <p:cNvSpPr/>
          <p:nvPr/>
        </p:nvSpPr>
        <p:spPr>
          <a:xfrm>
            <a:off x="1143000" y="25146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52" name="Google Shape;652;p68"/>
          <p:cNvSpPr/>
          <p:nvPr/>
        </p:nvSpPr>
        <p:spPr>
          <a:xfrm>
            <a:off x="1981200" y="25146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53" name="Google Shape;653;p68"/>
          <p:cNvSpPr txBox="1"/>
          <p:nvPr/>
        </p:nvSpPr>
        <p:spPr>
          <a:xfrm>
            <a:off x="304800" y="3276600"/>
            <a:ext cx="5334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54" name="Google Shape;654;p68"/>
          <p:cNvSpPr/>
          <p:nvPr/>
        </p:nvSpPr>
        <p:spPr>
          <a:xfrm>
            <a:off x="3048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55" name="Google Shape;655;p68"/>
          <p:cNvSpPr txBox="1"/>
          <p:nvPr/>
        </p:nvSpPr>
        <p:spPr>
          <a:xfrm>
            <a:off x="1066800" y="3276600"/>
            <a:ext cx="5334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56" name="Google Shape;656;p68"/>
          <p:cNvSpPr txBox="1"/>
          <p:nvPr/>
        </p:nvSpPr>
        <p:spPr>
          <a:xfrm>
            <a:off x="1905000" y="3276600"/>
            <a:ext cx="5334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57" name="Google Shape;657;p68"/>
          <p:cNvSpPr/>
          <p:nvPr/>
        </p:nvSpPr>
        <p:spPr>
          <a:xfrm>
            <a:off x="11430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58" name="Google Shape;658;p68"/>
          <p:cNvSpPr/>
          <p:nvPr/>
        </p:nvSpPr>
        <p:spPr>
          <a:xfrm>
            <a:off x="19812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cxnSp>
        <p:nvCxnSpPr>
          <p:cNvPr id="659" name="Google Shape;659;p68"/>
          <p:cNvCxnSpPr/>
          <p:nvPr/>
        </p:nvCxnSpPr>
        <p:spPr>
          <a:xfrm>
            <a:off x="609600" y="1905000"/>
            <a:ext cx="1587" cy="609600"/>
          </a:xfrm>
          <a:prstGeom prst="straightConnector1">
            <a:avLst/>
          </a:prstGeom>
          <a:noFill/>
          <a:ln w="12600" cap="sq" cmpd="sng">
            <a:solidFill>
              <a:srgbClr val="000000"/>
            </a:solidFill>
            <a:prstDash val="solid"/>
            <a:miter lim="800000"/>
            <a:headEnd type="none" w="med" len="med"/>
            <a:tailEnd type="none" w="med" len="med"/>
          </a:ln>
        </p:spPr>
      </p:cxnSp>
      <p:cxnSp>
        <p:nvCxnSpPr>
          <p:cNvPr id="660" name="Google Shape;660;p68"/>
          <p:cNvCxnSpPr/>
          <p:nvPr/>
        </p:nvCxnSpPr>
        <p:spPr>
          <a:xfrm>
            <a:off x="1371600" y="1905000"/>
            <a:ext cx="1587" cy="609600"/>
          </a:xfrm>
          <a:prstGeom prst="straightConnector1">
            <a:avLst/>
          </a:prstGeom>
          <a:noFill/>
          <a:ln w="12600" cap="sq" cmpd="sng">
            <a:solidFill>
              <a:srgbClr val="000000"/>
            </a:solidFill>
            <a:prstDash val="solid"/>
            <a:miter lim="800000"/>
            <a:headEnd type="none" w="med" len="med"/>
            <a:tailEnd type="none" w="med" len="med"/>
          </a:ln>
        </p:spPr>
      </p:cxnSp>
      <p:cxnSp>
        <p:nvCxnSpPr>
          <p:cNvPr id="661" name="Google Shape;661;p68"/>
          <p:cNvCxnSpPr/>
          <p:nvPr/>
        </p:nvCxnSpPr>
        <p:spPr>
          <a:xfrm>
            <a:off x="2209800" y="1905000"/>
            <a:ext cx="1587" cy="609600"/>
          </a:xfrm>
          <a:prstGeom prst="straightConnector1">
            <a:avLst/>
          </a:prstGeom>
          <a:noFill/>
          <a:ln w="12600" cap="sq" cmpd="sng">
            <a:solidFill>
              <a:srgbClr val="000000"/>
            </a:solidFill>
            <a:prstDash val="solid"/>
            <a:miter lim="800000"/>
            <a:headEnd type="none" w="med" len="med"/>
            <a:tailEnd type="none" w="med" len="med"/>
          </a:ln>
        </p:spPr>
      </p:cxnSp>
      <p:cxnSp>
        <p:nvCxnSpPr>
          <p:cNvPr id="662" name="Google Shape;662;p68"/>
          <p:cNvCxnSpPr/>
          <p:nvPr/>
        </p:nvCxnSpPr>
        <p:spPr>
          <a:xfrm>
            <a:off x="533400" y="2895600"/>
            <a:ext cx="1587" cy="381000"/>
          </a:xfrm>
          <a:prstGeom prst="straightConnector1">
            <a:avLst/>
          </a:prstGeom>
          <a:noFill/>
          <a:ln w="12600" cap="sq" cmpd="sng">
            <a:solidFill>
              <a:srgbClr val="000000"/>
            </a:solidFill>
            <a:prstDash val="solid"/>
            <a:miter lim="800000"/>
            <a:headEnd type="none" w="med" len="med"/>
            <a:tailEnd type="none" w="med" len="med"/>
          </a:ln>
        </p:spPr>
      </p:cxnSp>
      <p:cxnSp>
        <p:nvCxnSpPr>
          <p:cNvPr id="663" name="Google Shape;663;p68"/>
          <p:cNvCxnSpPr/>
          <p:nvPr/>
        </p:nvCxnSpPr>
        <p:spPr>
          <a:xfrm>
            <a:off x="1371600" y="2895600"/>
            <a:ext cx="1587" cy="381000"/>
          </a:xfrm>
          <a:prstGeom prst="straightConnector1">
            <a:avLst/>
          </a:prstGeom>
          <a:noFill/>
          <a:ln w="12600" cap="sq" cmpd="sng">
            <a:solidFill>
              <a:srgbClr val="000000"/>
            </a:solidFill>
            <a:prstDash val="solid"/>
            <a:miter lim="800000"/>
            <a:headEnd type="none" w="med" len="med"/>
            <a:tailEnd type="none" w="med" len="med"/>
          </a:ln>
        </p:spPr>
      </p:cxnSp>
      <p:cxnSp>
        <p:nvCxnSpPr>
          <p:cNvPr id="664" name="Google Shape;664;p68"/>
          <p:cNvCxnSpPr/>
          <p:nvPr/>
        </p:nvCxnSpPr>
        <p:spPr>
          <a:xfrm>
            <a:off x="2209800" y="2895600"/>
            <a:ext cx="1587" cy="381000"/>
          </a:xfrm>
          <a:prstGeom prst="straightConnector1">
            <a:avLst/>
          </a:prstGeom>
          <a:noFill/>
          <a:ln w="12600" cap="sq" cmpd="sng">
            <a:solidFill>
              <a:srgbClr val="000000"/>
            </a:solidFill>
            <a:prstDash val="solid"/>
            <a:miter lim="800000"/>
            <a:headEnd type="none" w="med" len="med"/>
            <a:tailEnd type="none" w="med" len="med"/>
          </a:ln>
        </p:spPr>
      </p:cxnSp>
      <p:cxnSp>
        <p:nvCxnSpPr>
          <p:cNvPr id="665" name="Google Shape;665;p68"/>
          <p:cNvCxnSpPr/>
          <p:nvPr/>
        </p:nvCxnSpPr>
        <p:spPr>
          <a:xfrm>
            <a:off x="5334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666" name="Google Shape;666;p68"/>
          <p:cNvCxnSpPr/>
          <p:nvPr/>
        </p:nvCxnSpPr>
        <p:spPr>
          <a:xfrm>
            <a:off x="13716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667" name="Google Shape;667;p68"/>
          <p:cNvCxnSpPr/>
          <p:nvPr/>
        </p:nvCxnSpPr>
        <p:spPr>
          <a:xfrm>
            <a:off x="2133600" y="3581400"/>
            <a:ext cx="1587" cy="304800"/>
          </a:xfrm>
          <a:prstGeom prst="straightConnector1">
            <a:avLst/>
          </a:prstGeom>
          <a:noFill/>
          <a:ln w="12600" cap="sq" cmpd="sng">
            <a:solidFill>
              <a:srgbClr val="000000"/>
            </a:solidFill>
            <a:prstDash val="solid"/>
            <a:miter lim="800000"/>
            <a:headEnd type="none" w="med" len="med"/>
            <a:tailEnd type="none" w="med" len="med"/>
          </a:ln>
        </p:spPr>
      </p:cxnSp>
      <p:sp>
        <p:nvSpPr>
          <p:cNvPr id="668" name="Google Shape;668;p68"/>
          <p:cNvSpPr txBox="1"/>
          <p:nvPr/>
        </p:nvSpPr>
        <p:spPr>
          <a:xfrm>
            <a:off x="381000" y="4648200"/>
            <a:ext cx="1905000" cy="18049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sng">
                <a:solidFill>
                  <a:srgbClr val="000000"/>
                </a:solidFill>
                <a:latin typeface="Times New Roman"/>
                <a:ea typeface="Times New Roman"/>
                <a:cs typeface="Times New Roman"/>
                <a:sym typeface="Times New Roman"/>
              </a:rPr>
              <a:t>Shared Nothing</a:t>
            </a:r>
            <a:endParaRPr/>
          </a:p>
          <a:p>
            <a:pPr marL="0" marR="0" lvl="0" indent="0" algn="l" rtl="0">
              <a:lnSpc>
                <a:spcPct val="100000"/>
              </a:lnSpc>
              <a:spcBef>
                <a:spcPts val="100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(Loosely Coupled)</a:t>
            </a:r>
            <a:endParaRPr/>
          </a:p>
        </p:txBody>
      </p:sp>
      <p:sp>
        <p:nvSpPr>
          <p:cNvPr id="669" name="Google Shape;669;p68"/>
          <p:cNvSpPr/>
          <p:nvPr/>
        </p:nvSpPr>
        <p:spPr>
          <a:xfrm>
            <a:off x="3505200" y="1524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70" name="Google Shape;670;p68"/>
          <p:cNvSpPr/>
          <p:nvPr/>
        </p:nvSpPr>
        <p:spPr>
          <a:xfrm>
            <a:off x="4267200" y="1524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71" name="Google Shape;671;p68"/>
          <p:cNvSpPr/>
          <p:nvPr/>
        </p:nvSpPr>
        <p:spPr>
          <a:xfrm>
            <a:off x="4953000" y="1524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72" name="Google Shape;672;p68"/>
          <p:cNvSpPr/>
          <p:nvPr/>
        </p:nvSpPr>
        <p:spPr>
          <a:xfrm>
            <a:off x="3352800" y="2362200"/>
            <a:ext cx="2209800" cy="381000"/>
          </a:xfrm>
          <a:prstGeom prst="roundRect">
            <a:avLst>
              <a:gd name="adj" fmla="val 3600"/>
            </a:avLst>
          </a:prstGeom>
          <a:solidFill>
            <a:srgbClr val="DDDDDD"/>
          </a:solidFill>
          <a:ln w="12600" cap="sq" cmpd="sng">
            <a:solidFill>
              <a:srgbClr val="000099"/>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Interconnection Network</a:t>
            </a:r>
            <a:endParaRPr/>
          </a:p>
        </p:txBody>
      </p:sp>
      <p:sp>
        <p:nvSpPr>
          <p:cNvPr id="673" name="Google Shape;673;p68"/>
          <p:cNvSpPr txBox="1"/>
          <p:nvPr/>
        </p:nvSpPr>
        <p:spPr>
          <a:xfrm>
            <a:off x="3352800" y="3276600"/>
            <a:ext cx="21336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Global Shared Memory</a:t>
            </a:r>
            <a:endParaRPr/>
          </a:p>
        </p:txBody>
      </p:sp>
      <p:sp>
        <p:nvSpPr>
          <p:cNvPr id="674" name="Google Shape;674;p68"/>
          <p:cNvSpPr/>
          <p:nvPr/>
        </p:nvSpPr>
        <p:spPr>
          <a:xfrm>
            <a:off x="34290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75" name="Google Shape;675;p68"/>
          <p:cNvSpPr/>
          <p:nvPr/>
        </p:nvSpPr>
        <p:spPr>
          <a:xfrm>
            <a:off x="41910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76" name="Google Shape;676;p68"/>
          <p:cNvSpPr/>
          <p:nvPr/>
        </p:nvSpPr>
        <p:spPr>
          <a:xfrm>
            <a:off x="50292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cxnSp>
        <p:nvCxnSpPr>
          <p:cNvPr id="677" name="Google Shape;677;p68"/>
          <p:cNvCxnSpPr/>
          <p:nvPr/>
        </p:nvCxnSpPr>
        <p:spPr>
          <a:xfrm>
            <a:off x="3733800" y="19050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678" name="Google Shape;678;p68"/>
          <p:cNvCxnSpPr/>
          <p:nvPr/>
        </p:nvCxnSpPr>
        <p:spPr>
          <a:xfrm>
            <a:off x="4495800" y="19050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679" name="Google Shape;679;p68"/>
          <p:cNvCxnSpPr/>
          <p:nvPr/>
        </p:nvCxnSpPr>
        <p:spPr>
          <a:xfrm>
            <a:off x="5181600" y="19050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680" name="Google Shape;680;p68"/>
          <p:cNvCxnSpPr/>
          <p:nvPr/>
        </p:nvCxnSpPr>
        <p:spPr>
          <a:xfrm>
            <a:off x="3733800" y="27432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681" name="Google Shape;681;p68"/>
          <p:cNvCxnSpPr/>
          <p:nvPr/>
        </p:nvCxnSpPr>
        <p:spPr>
          <a:xfrm>
            <a:off x="4495800" y="27432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682" name="Google Shape;682;p68"/>
          <p:cNvCxnSpPr/>
          <p:nvPr/>
        </p:nvCxnSpPr>
        <p:spPr>
          <a:xfrm>
            <a:off x="5181600" y="27432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683" name="Google Shape;683;p68"/>
          <p:cNvCxnSpPr/>
          <p:nvPr/>
        </p:nvCxnSpPr>
        <p:spPr>
          <a:xfrm>
            <a:off x="35814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684" name="Google Shape;684;p68"/>
          <p:cNvCxnSpPr/>
          <p:nvPr/>
        </p:nvCxnSpPr>
        <p:spPr>
          <a:xfrm>
            <a:off x="44196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685" name="Google Shape;685;p68"/>
          <p:cNvCxnSpPr/>
          <p:nvPr/>
        </p:nvCxnSpPr>
        <p:spPr>
          <a:xfrm>
            <a:off x="5181600" y="3581400"/>
            <a:ext cx="1587" cy="304800"/>
          </a:xfrm>
          <a:prstGeom prst="straightConnector1">
            <a:avLst/>
          </a:prstGeom>
          <a:noFill/>
          <a:ln w="12600" cap="sq" cmpd="sng">
            <a:solidFill>
              <a:srgbClr val="000000"/>
            </a:solidFill>
            <a:prstDash val="solid"/>
            <a:miter lim="800000"/>
            <a:headEnd type="none" w="med" len="med"/>
            <a:tailEnd type="none" w="med" len="med"/>
          </a:ln>
        </p:spPr>
      </p:cxnSp>
      <p:sp>
        <p:nvSpPr>
          <p:cNvPr id="686" name="Google Shape;686;p68"/>
          <p:cNvSpPr txBox="1"/>
          <p:nvPr/>
        </p:nvSpPr>
        <p:spPr>
          <a:xfrm>
            <a:off x="3571875" y="4679950"/>
            <a:ext cx="1828800" cy="18049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sng">
                <a:solidFill>
                  <a:srgbClr val="000000"/>
                </a:solidFill>
                <a:latin typeface="Times New Roman"/>
                <a:ea typeface="Times New Roman"/>
                <a:cs typeface="Times New Roman"/>
                <a:sym typeface="Times New Roman"/>
              </a:rPr>
              <a:t>Shared Memory</a:t>
            </a:r>
            <a:endParaRPr/>
          </a:p>
          <a:p>
            <a:pPr marL="0" marR="0" lvl="0" indent="0" algn="l" rtl="0">
              <a:lnSpc>
                <a:spcPct val="100000"/>
              </a:lnSpc>
              <a:spcBef>
                <a:spcPts val="100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(Tightly Coupled)</a:t>
            </a:r>
            <a:endParaRPr/>
          </a:p>
        </p:txBody>
      </p:sp>
      <p:sp>
        <p:nvSpPr>
          <p:cNvPr id="687" name="Google Shape;687;p68"/>
          <p:cNvSpPr txBox="1"/>
          <p:nvPr/>
        </p:nvSpPr>
        <p:spPr>
          <a:xfrm>
            <a:off x="6300787" y="1524000"/>
            <a:ext cx="635000" cy="276225"/>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88" name="Google Shape;688;p68"/>
          <p:cNvSpPr txBox="1"/>
          <p:nvPr/>
        </p:nvSpPr>
        <p:spPr>
          <a:xfrm>
            <a:off x="7315200" y="1524000"/>
            <a:ext cx="5334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89" name="Google Shape;689;p68"/>
          <p:cNvSpPr txBox="1"/>
          <p:nvPr/>
        </p:nvSpPr>
        <p:spPr>
          <a:xfrm>
            <a:off x="8229600" y="1524000"/>
            <a:ext cx="533400" cy="304800"/>
          </a:xfrm>
          <a:prstGeom prst="rect">
            <a:avLst/>
          </a:prstGeom>
          <a:solidFill>
            <a:srgbClr val="CCFF99"/>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0" i="0" u="none">
                <a:solidFill>
                  <a:srgbClr val="000000"/>
                </a:solidFill>
                <a:latin typeface="Times New Roman"/>
                <a:ea typeface="Times New Roman"/>
                <a:cs typeface="Times New Roman"/>
                <a:sym typeface="Times New Roman"/>
              </a:rPr>
              <a:t>Memory</a:t>
            </a:r>
            <a:endParaRPr/>
          </a:p>
        </p:txBody>
      </p:sp>
      <p:sp>
        <p:nvSpPr>
          <p:cNvPr id="690" name="Google Shape;690;p68"/>
          <p:cNvSpPr/>
          <p:nvPr/>
        </p:nvSpPr>
        <p:spPr>
          <a:xfrm>
            <a:off x="6477000" y="2286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91" name="Google Shape;691;p68"/>
          <p:cNvSpPr/>
          <p:nvPr/>
        </p:nvSpPr>
        <p:spPr>
          <a:xfrm>
            <a:off x="7391400" y="2286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80"/>
              </a:buClr>
              <a:buSzPts val="2600"/>
              <a:buFont typeface="Times New Roman"/>
              <a:buNone/>
            </a:pPr>
            <a:r>
              <a:rPr lang="en-US" sz="2600" b="0" i="0" u="none">
                <a:solidFill>
                  <a:srgbClr val="000080"/>
                </a:solidFill>
                <a:latin typeface="Times New Roman"/>
                <a:ea typeface="Times New Roman"/>
                <a:cs typeface="Times New Roman"/>
                <a:sym typeface="Times New Roman"/>
              </a:rPr>
              <a:t>P</a:t>
            </a:r>
            <a:endParaRPr/>
          </a:p>
        </p:txBody>
      </p:sp>
      <p:sp>
        <p:nvSpPr>
          <p:cNvPr id="692" name="Google Shape;692;p68"/>
          <p:cNvSpPr/>
          <p:nvPr/>
        </p:nvSpPr>
        <p:spPr>
          <a:xfrm>
            <a:off x="8305800" y="2286000"/>
            <a:ext cx="457200" cy="381000"/>
          </a:xfrm>
          <a:prstGeom prst="ellipse">
            <a:avLst/>
          </a:prstGeom>
          <a:solidFill>
            <a:srgbClr val="FFFF00"/>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P</a:t>
            </a:r>
            <a:endParaRPr/>
          </a:p>
        </p:txBody>
      </p:sp>
      <p:sp>
        <p:nvSpPr>
          <p:cNvPr id="693" name="Google Shape;693;p68"/>
          <p:cNvSpPr/>
          <p:nvPr/>
        </p:nvSpPr>
        <p:spPr>
          <a:xfrm>
            <a:off x="6477000" y="3200400"/>
            <a:ext cx="2362200" cy="381000"/>
          </a:xfrm>
          <a:prstGeom prst="roundRect">
            <a:avLst>
              <a:gd name="adj" fmla="val 3600"/>
            </a:avLst>
          </a:prstGeom>
          <a:solidFill>
            <a:srgbClr val="DDDDDD"/>
          </a:solidFill>
          <a:ln w="12600" cap="sq" cmpd="sng">
            <a:solidFill>
              <a:srgbClr val="000099"/>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a:solidFill>
                  <a:srgbClr val="000000"/>
                </a:solidFill>
                <a:latin typeface="Times New Roman"/>
                <a:ea typeface="Times New Roman"/>
                <a:cs typeface="Times New Roman"/>
                <a:sym typeface="Times New Roman"/>
              </a:rPr>
              <a:t>Interconnection Network</a:t>
            </a:r>
            <a:endParaRPr/>
          </a:p>
        </p:txBody>
      </p:sp>
      <p:sp>
        <p:nvSpPr>
          <p:cNvPr id="694" name="Google Shape;694;p68"/>
          <p:cNvSpPr/>
          <p:nvPr/>
        </p:nvSpPr>
        <p:spPr>
          <a:xfrm>
            <a:off x="64770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95" name="Google Shape;695;p68"/>
          <p:cNvSpPr/>
          <p:nvPr/>
        </p:nvSpPr>
        <p:spPr>
          <a:xfrm>
            <a:off x="7391400" y="3886200"/>
            <a:ext cx="381000"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sp>
        <p:nvSpPr>
          <p:cNvPr id="696" name="Google Shape;696;p68"/>
          <p:cNvSpPr/>
          <p:nvPr/>
        </p:nvSpPr>
        <p:spPr>
          <a:xfrm>
            <a:off x="8099425" y="3886200"/>
            <a:ext cx="511175" cy="457200"/>
          </a:xfrm>
          <a:prstGeom prst="can">
            <a:avLst>
              <a:gd name="adj" fmla="val 5400"/>
            </a:avLst>
          </a:prstGeom>
          <a:solidFill>
            <a:srgbClr val="00CCFF"/>
          </a:solidFill>
          <a:ln w="1260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disk</a:t>
            </a:r>
            <a:endParaRPr/>
          </a:p>
        </p:txBody>
      </p:sp>
      <p:cxnSp>
        <p:nvCxnSpPr>
          <p:cNvPr id="697" name="Google Shape;697;p68"/>
          <p:cNvCxnSpPr/>
          <p:nvPr/>
        </p:nvCxnSpPr>
        <p:spPr>
          <a:xfrm>
            <a:off x="6629400" y="18288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698" name="Google Shape;698;p68"/>
          <p:cNvCxnSpPr/>
          <p:nvPr/>
        </p:nvCxnSpPr>
        <p:spPr>
          <a:xfrm>
            <a:off x="7620000" y="18288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699" name="Google Shape;699;p68"/>
          <p:cNvCxnSpPr/>
          <p:nvPr/>
        </p:nvCxnSpPr>
        <p:spPr>
          <a:xfrm>
            <a:off x="8534400" y="1828800"/>
            <a:ext cx="1587" cy="457200"/>
          </a:xfrm>
          <a:prstGeom prst="straightConnector1">
            <a:avLst/>
          </a:prstGeom>
          <a:noFill/>
          <a:ln w="12600" cap="sq" cmpd="sng">
            <a:solidFill>
              <a:srgbClr val="000000"/>
            </a:solidFill>
            <a:prstDash val="solid"/>
            <a:miter lim="800000"/>
            <a:headEnd type="none" w="med" len="med"/>
            <a:tailEnd type="none" w="med" len="med"/>
          </a:ln>
        </p:spPr>
      </p:cxnSp>
      <p:cxnSp>
        <p:nvCxnSpPr>
          <p:cNvPr id="700" name="Google Shape;700;p68"/>
          <p:cNvCxnSpPr/>
          <p:nvPr/>
        </p:nvCxnSpPr>
        <p:spPr>
          <a:xfrm>
            <a:off x="6705600" y="26670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701" name="Google Shape;701;p68"/>
          <p:cNvCxnSpPr/>
          <p:nvPr/>
        </p:nvCxnSpPr>
        <p:spPr>
          <a:xfrm>
            <a:off x="7620000" y="26670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702" name="Google Shape;702;p68"/>
          <p:cNvCxnSpPr/>
          <p:nvPr/>
        </p:nvCxnSpPr>
        <p:spPr>
          <a:xfrm>
            <a:off x="8534400" y="2667000"/>
            <a:ext cx="1587" cy="533400"/>
          </a:xfrm>
          <a:prstGeom prst="straightConnector1">
            <a:avLst/>
          </a:prstGeom>
          <a:noFill/>
          <a:ln w="12600" cap="sq" cmpd="sng">
            <a:solidFill>
              <a:srgbClr val="000000"/>
            </a:solidFill>
            <a:prstDash val="solid"/>
            <a:miter lim="800000"/>
            <a:headEnd type="none" w="med" len="med"/>
            <a:tailEnd type="none" w="med" len="med"/>
          </a:ln>
        </p:spPr>
      </p:cxnSp>
      <p:cxnSp>
        <p:nvCxnSpPr>
          <p:cNvPr id="703" name="Google Shape;703;p68"/>
          <p:cNvCxnSpPr/>
          <p:nvPr/>
        </p:nvCxnSpPr>
        <p:spPr>
          <a:xfrm>
            <a:off x="67056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704" name="Google Shape;704;p68"/>
          <p:cNvCxnSpPr/>
          <p:nvPr/>
        </p:nvCxnSpPr>
        <p:spPr>
          <a:xfrm>
            <a:off x="7620000" y="3581400"/>
            <a:ext cx="1587" cy="304800"/>
          </a:xfrm>
          <a:prstGeom prst="straightConnector1">
            <a:avLst/>
          </a:prstGeom>
          <a:noFill/>
          <a:ln w="12600" cap="sq" cmpd="sng">
            <a:solidFill>
              <a:srgbClr val="000000"/>
            </a:solidFill>
            <a:prstDash val="solid"/>
            <a:miter lim="800000"/>
            <a:headEnd type="none" w="med" len="med"/>
            <a:tailEnd type="none" w="med" len="med"/>
          </a:ln>
        </p:spPr>
      </p:cxnSp>
      <p:cxnSp>
        <p:nvCxnSpPr>
          <p:cNvPr id="705" name="Google Shape;705;p68"/>
          <p:cNvCxnSpPr/>
          <p:nvPr/>
        </p:nvCxnSpPr>
        <p:spPr>
          <a:xfrm>
            <a:off x="8458200" y="3581400"/>
            <a:ext cx="1587" cy="304800"/>
          </a:xfrm>
          <a:prstGeom prst="straightConnector1">
            <a:avLst/>
          </a:prstGeom>
          <a:noFill/>
          <a:ln w="12600" cap="sq" cmpd="sng">
            <a:solidFill>
              <a:srgbClr val="000000"/>
            </a:solidFill>
            <a:prstDash val="solid"/>
            <a:miter lim="800000"/>
            <a:headEnd type="none" w="med" len="med"/>
            <a:tailEnd type="none" w="med" len="med"/>
          </a:ln>
        </p:spPr>
      </p:cxnSp>
      <p:sp>
        <p:nvSpPr>
          <p:cNvPr id="706" name="Google Shape;706;p68"/>
          <p:cNvSpPr txBox="1"/>
          <p:nvPr/>
        </p:nvSpPr>
        <p:spPr>
          <a:xfrm>
            <a:off x="6680200" y="4679950"/>
            <a:ext cx="1600200" cy="8858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sng">
                <a:solidFill>
                  <a:srgbClr val="000000"/>
                </a:solidFill>
                <a:latin typeface="Times New Roman"/>
                <a:ea typeface="Times New Roman"/>
                <a:cs typeface="Times New Roman"/>
                <a:sym typeface="Times New Roman"/>
              </a:rPr>
              <a:t>Shared Disk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0"/>
        <p:cNvGrpSpPr/>
        <p:nvPr/>
      </p:nvGrpSpPr>
      <p:grpSpPr>
        <a:xfrm>
          <a:off x="0" y="0"/>
          <a:ext cx="0" cy="0"/>
          <a:chOff x="0" y="0"/>
          <a:chExt cx="0" cy="0"/>
        </a:xfrm>
      </p:grpSpPr>
      <p:sp>
        <p:nvSpPr>
          <p:cNvPr id="711" name="Google Shape;711;p69"/>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a:solidFill>
                  <a:srgbClr val="000000"/>
                </a:solidFill>
                <a:latin typeface="Arial"/>
                <a:ea typeface="Arial"/>
                <a:cs typeface="Arial"/>
                <a:sym typeface="Arial"/>
              </a:rPr>
              <a:t>Parallel computing</a:t>
            </a:r>
            <a:endParaRPr/>
          </a:p>
        </p:txBody>
      </p:sp>
      <p:sp>
        <p:nvSpPr>
          <p:cNvPr id="712" name="Google Shape;712;p69"/>
          <p:cNvSpPr txBox="1"/>
          <p:nvPr/>
        </p:nvSpPr>
        <p:spPr>
          <a:xfrm>
            <a:off x="457200" y="685800"/>
            <a:ext cx="8202612" cy="5551487"/>
          </a:xfrm>
          <a:prstGeom prst="rect">
            <a:avLst/>
          </a:prstGeom>
          <a:noFill/>
          <a:ln>
            <a:noFill/>
          </a:ln>
        </p:spPr>
        <p:txBody>
          <a:bodyPr spcFirstLastPara="1" wrap="square" lIns="90000" tIns="46800" rIns="90000" bIns="46800" anchor="t" anchorCtr="0">
            <a:noAutofit/>
          </a:bodyPr>
          <a:lstStyle/>
          <a:p>
            <a:pPr marL="338137" marR="0" lvl="0" indent="-338137" algn="just" rtl="0">
              <a:lnSpc>
                <a:spcPct val="150000"/>
              </a:lnSpc>
              <a:spcBef>
                <a:spcPts val="0"/>
              </a:spcBef>
              <a:spcAft>
                <a:spcPts val="0"/>
              </a:spcAft>
              <a:buClr>
                <a:srgbClr val="000000"/>
              </a:buClr>
              <a:buSzPts val="2000"/>
              <a:buFont typeface="Times New Roman"/>
              <a:buChar char="•"/>
            </a:pPr>
            <a:r>
              <a:rPr lang="en-US" sz="2000" b="1" i="0" u="none">
                <a:solidFill>
                  <a:srgbClr val="000000"/>
                </a:solidFill>
                <a:latin typeface="Arial"/>
                <a:ea typeface="Arial"/>
                <a:cs typeface="Arial"/>
                <a:sym typeface="Arial"/>
              </a:rPr>
              <a:t>Parallel computing</a:t>
            </a:r>
            <a:r>
              <a:rPr lang="en-US" sz="2000" b="0" i="0" u="none">
                <a:solidFill>
                  <a:srgbClr val="000000"/>
                </a:solidFill>
                <a:latin typeface="Arial"/>
                <a:ea typeface="Arial"/>
                <a:cs typeface="Arial"/>
                <a:sym typeface="Arial"/>
              </a:rPr>
              <a:t> is a form of computation in which many calculations are carried out simultaneously, operating on the principle that large problems can often be divided into smaller ones, which are then solved concurrently ("in parallel").</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 There are several different forms of parallel computing: bit-level, instruction level, data, and task parallelism.</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Task parallelisms is the characteristic of a parallel program that "entirely different calculations can be performed on either the same or different sets of data“.</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 Task parallelism involves the decomposition of a task into sub-tasks and then allocating each sub-task to a processor for execution. The processors would then execute these sub-tasks simultaneously and often cooperatively.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7"/>
        <p:cNvGrpSpPr/>
        <p:nvPr/>
      </p:nvGrpSpPr>
      <p:grpSpPr>
        <a:xfrm>
          <a:off x="0" y="0"/>
          <a:ext cx="0" cy="0"/>
          <a:chOff x="0" y="0"/>
          <a:chExt cx="0" cy="0"/>
        </a:xfrm>
      </p:grpSpPr>
      <p:sp>
        <p:nvSpPr>
          <p:cNvPr id="718" name="Google Shape;718;p70"/>
          <p:cNvSpPr txBox="1"/>
          <p:nvPr/>
        </p:nvSpPr>
        <p:spPr>
          <a:xfrm>
            <a:off x="914400" y="990600"/>
            <a:ext cx="7594600" cy="5075237"/>
          </a:xfrm>
          <a:prstGeom prst="rect">
            <a:avLst/>
          </a:prstGeom>
          <a:noFill/>
          <a:ln>
            <a:noFill/>
          </a:ln>
        </p:spPr>
        <p:txBody>
          <a:bodyPr spcFirstLastPara="1" wrap="square" lIns="90000" tIns="45000" rIns="90000" bIns="45000" anchor="t" anchorCtr="0">
            <a:noAutofit/>
          </a:bodyPr>
          <a:lstStyle/>
          <a:p>
            <a:pPr marL="485775" marR="0" lvl="0" indent="-485775" algn="just" rtl="0">
              <a:lnSpc>
                <a:spcPct val="100000"/>
              </a:lnSpc>
              <a:spcBef>
                <a:spcPts val="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A good metric for characterizing multiprocessors and placing them in context with other architectures is to consider the synchronization granularity,</a:t>
            </a:r>
            <a:endParaRPr/>
          </a:p>
          <a:p>
            <a:pPr marL="485775" marR="0" lvl="0" indent="-485775" algn="just" rtl="0">
              <a:lnSpc>
                <a:spcPct val="100000"/>
              </a:lnSpc>
              <a:spcBef>
                <a:spcPts val="1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Or frequency of synchronization, between processes in a system.</a:t>
            </a:r>
            <a:endParaRPr/>
          </a:p>
          <a:p>
            <a:pPr marL="485775" marR="0" lvl="0" indent="-485775" algn="l" rtl="0">
              <a:lnSpc>
                <a:spcPct val="100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Five categories, differing in granularity:</a:t>
            </a:r>
            <a:endParaRPr/>
          </a:p>
          <a:p>
            <a:pPr marL="485775" marR="0" lvl="0" indent="-485775" algn="l" rtl="0">
              <a:lnSpc>
                <a:spcPct val="100000"/>
              </a:lnSpc>
              <a:spcBef>
                <a:spcPts val="14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1.  Independent Parallelism</a:t>
            </a:r>
            <a:endParaRPr/>
          </a:p>
          <a:p>
            <a:pPr marL="485775" marR="0" lvl="0" indent="-485775" algn="l" rtl="0">
              <a:lnSpc>
                <a:spcPct val="100000"/>
              </a:lnSpc>
              <a:spcBef>
                <a:spcPts val="14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2.  Coarse Parallelism </a:t>
            </a:r>
            <a:endParaRPr/>
          </a:p>
          <a:p>
            <a:pPr marL="485775" marR="0" lvl="0" indent="-485775" algn="l" rtl="0">
              <a:lnSpc>
                <a:spcPct val="100000"/>
              </a:lnSpc>
              <a:spcBef>
                <a:spcPts val="14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3.  Very Coarse-Grained Parallelism</a:t>
            </a:r>
            <a:endParaRPr/>
          </a:p>
          <a:p>
            <a:pPr marL="485775" marR="0" lvl="0" indent="-485775" algn="l" rtl="0">
              <a:lnSpc>
                <a:spcPct val="100000"/>
              </a:lnSpc>
              <a:spcBef>
                <a:spcPts val="14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4.  Medium-Grained Parallelism</a:t>
            </a:r>
            <a:endParaRPr/>
          </a:p>
          <a:p>
            <a:pPr marL="485775" marR="0" lvl="0" indent="-485775" algn="l" rtl="0">
              <a:lnSpc>
                <a:spcPct val="100000"/>
              </a:lnSpc>
              <a:spcBef>
                <a:spcPts val="14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5.  Fine-Grained Parallelism</a:t>
            </a:r>
            <a:endParaRPr/>
          </a:p>
        </p:txBody>
      </p:sp>
      <p:sp>
        <p:nvSpPr>
          <p:cNvPr id="719" name="Google Shape;719;p70"/>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Granularity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4"/>
        <p:cNvGrpSpPr/>
        <p:nvPr/>
      </p:nvGrpSpPr>
      <p:grpSpPr>
        <a:xfrm>
          <a:off x="0" y="0"/>
          <a:ext cx="0" cy="0"/>
          <a:chOff x="0" y="0"/>
          <a:chExt cx="0" cy="0"/>
        </a:xfrm>
      </p:grpSpPr>
      <p:sp>
        <p:nvSpPr>
          <p:cNvPr id="725" name="Google Shape;725;p71"/>
          <p:cNvSpPr txBox="1"/>
          <p:nvPr/>
        </p:nvSpPr>
        <p:spPr>
          <a:xfrm>
            <a:off x="457200" y="304800"/>
            <a:ext cx="8226425" cy="647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8000"/>
              </a:buClr>
              <a:buSzPts val="3200"/>
              <a:buFont typeface="Arial"/>
              <a:buNone/>
            </a:pPr>
            <a:r>
              <a:rPr lang="en-US" sz="3200" b="0" i="0" u="none">
                <a:solidFill>
                  <a:srgbClr val="008000"/>
                </a:solidFill>
                <a:latin typeface="Arial"/>
                <a:ea typeface="Arial"/>
                <a:cs typeface="Arial"/>
                <a:sym typeface="Arial"/>
              </a:rPr>
              <a:t>Independent Parallelism</a:t>
            </a:r>
            <a:endParaRPr/>
          </a:p>
        </p:txBody>
      </p:sp>
      <p:sp>
        <p:nvSpPr>
          <p:cNvPr id="726" name="Google Shape;726;p71"/>
          <p:cNvSpPr txBox="1"/>
          <p:nvPr/>
        </p:nvSpPr>
        <p:spPr>
          <a:xfrm>
            <a:off x="457200" y="1079500"/>
            <a:ext cx="8229600" cy="5473700"/>
          </a:xfrm>
          <a:prstGeom prst="rect">
            <a:avLst/>
          </a:prstGeom>
          <a:noFill/>
          <a:ln>
            <a:noFill/>
          </a:ln>
        </p:spPr>
        <p:txBody>
          <a:bodyPr spcFirstLastPara="1" wrap="square" lIns="90000" tIns="45000" rIns="90000" bIns="45000" anchor="t" anchorCtr="0">
            <a:noAutofit/>
          </a:bodyPr>
          <a:lstStyle/>
          <a:p>
            <a:pPr marL="0" marR="0" lvl="0" indent="-139700" algn="just" rtl="0">
              <a:lnSpc>
                <a:spcPct val="10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No explicit synchronization among processes</a:t>
            </a:r>
            <a:endParaRPr/>
          </a:p>
          <a:p>
            <a:pPr marL="0" marR="0" lvl="0" indent="-139700" algn="just" rtl="0">
              <a:lnSpc>
                <a:spcPct val="100000"/>
              </a:lnSpc>
              <a:spcBef>
                <a:spcPts val="14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Each represents a separate, independent application or job.</a:t>
            </a:r>
            <a:endParaRPr/>
          </a:p>
          <a:p>
            <a:pPr marL="736600" marR="0" lvl="1" indent="-2794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Multiple unrelated processes</a:t>
            </a:r>
            <a:endParaRPr/>
          </a:p>
          <a:p>
            <a:pPr marL="0" marR="0" lvl="0" indent="-139700" algn="just" rtl="0">
              <a:lnSpc>
                <a:spcPct val="10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For e.g. in time sharing system</a:t>
            </a:r>
            <a:endParaRPr/>
          </a:p>
          <a:p>
            <a:pPr marL="736600" marR="0" lvl="1" indent="-2794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Each user is performing a particular application such as  word processor or spreadsheet</a:t>
            </a:r>
            <a:endParaRPr/>
          </a:p>
          <a:p>
            <a:pPr marL="0" marR="0" lvl="0" indent="-139700" algn="just" rtl="0">
              <a:lnSpc>
                <a:spcPct val="10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The multiprocessor provides the same service as a multiprogrammed  uniprocessor.</a:t>
            </a:r>
            <a:endParaRPr/>
          </a:p>
          <a:p>
            <a:pPr marL="736600" marR="0" lvl="1" indent="-2794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Only difference is that since more processors are there, avg response time to the user will be less</a:t>
            </a:r>
            <a:endParaRPr/>
          </a:p>
          <a:p>
            <a:pPr marL="0" marR="0" lvl="0" indent="-139700" algn="just" rtl="0">
              <a:lnSpc>
                <a:spcPct val="10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 As if each user is on a separate machine, as good as a distributed system – still multi processor is more cost effective</a:t>
            </a:r>
            <a:endParaRPr/>
          </a:p>
        </p:txBody>
      </p:sp>
      <p:sp>
        <p:nvSpPr>
          <p:cNvPr id="727" name="Google Shape;727;p71"/>
          <p:cNvSpPr txBox="1"/>
          <p:nvPr/>
        </p:nvSpPr>
        <p:spPr>
          <a:xfrm>
            <a:off x="1447800" y="5638800"/>
            <a:ext cx="6659562" cy="720725"/>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Synchronization interval (instruction) :N/A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2"/>
        <p:cNvGrpSpPr/>
        <p:nvPr/>
      </p:nvGrpSpPr>
      <p:grpSpPr>
        <a:xfrm>
          <a:off x="0" y="0"/>
          <a:ext cx="0" cy="0"/>
          <a:chOff x="0" y="0"/>
          <a:chExt cx="0" cy="0"/>
        </a:xfrm>
      </p:grpSpPr>
      <p:sp>
        <p:nvSpPr>
          <p:cNvPr id="733" name="Google Shape;733;p72"/>
          <p:cNvSpPr txBox="1"/>
          <p:nvPr/>
        </p:nvSpPr>
        <p:spPr>
          <a:xfrm>
            <a:off x="457200" y="304800"/>
            <a:ext cx="8226425" cy="595312"/>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8000"/>
              </a:buClr>
              <a:buSzPts val="2800"/>
              <a:buFont typeface="Arial"/>
              <a:buNone/>
            </a:pPr>
            <a:r>
              <a:rPr lang="en-US" sz="2800" b="0" i="0" u="none">
                <a:solidFill>
                  <a:srgbClr val="008000"/>
                </a:solidFill>
                <a:latin typeface="Arial"/>
                <a:ea typeface="Arial"/>
                <a:cs typeface="Arial"/>
                <a:sym typeface="Arial"/>
              </a:rPr>
              <a:t>Coarse and Very  Coarse-Grained Parallelism</a:t>
            </a:r>
            <a:endParaRPr/>
          </a:p>
        </p:txBody>
      </p:sp>
      <p:sp>
        <p:nvSpPr>
          <p:cNvPr id="734" name="Google Shape;734;p72"/>
          <p:cNvSpPr txBox="1"/>
          <p:nvPr/>
        </p:nvSpPr>
        <p:spPr>
          <a:xfrm>
            <a:off x="539750" y="900112"/>
            <a:ext cx="8226425" cy="5645150"/>
          </a:xfrm>
          <a:prstGeom prst="rect">
            <a:avLst/>
          </a:prstGeom>
          <a:noFill/>
          <a:ln>
            <a:noFill/>
          </a:ln>
        </p:spPr>
        <p:txBody>
          <a:bodyPr spcFirstLastPara="1" wrap="square" lIns="90000" tIns="46800" rIns="90000" bIns="46800" anchor="t" anchorCtr="0">
            <a:noAutofit/>
          </a:bodyPr>
          <a:lstStyle/>
          <a:p>
            <a:pPr marL="333375" marR="0" lvl="0" indent="-325437" algn="just" rtl="0">
              <a:lnSpc>
                <a:spcPct val="120000"/>
              </a:lnSpc>
              <a:spcBef>
                <a:spcPts val="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Synchronization among processes is there but at a very gross level.</a:t>
            </a:r>
            <a:endParaRPr/>
          </a:p>
          <a:p>
            <a:pPr marL="333375" marR="0" lvl="0" indent="-325437" algn="just" rtl="0">
              <a:lnSpc>
                <a:spcPct val="120000"/>
              </a:lnSpc>
              <a:spcBef>
                <a:spcPts val="14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It is a set of concurrent processes running on a multi-programmed            uni-processor and can be supported on a multiprocessor with little or no change to user software.</a:t>
            </a:r>
            <a:endParaRPr/>
          </a:p>
          <a:p>
            <a:pPr marL="333375" marR="0" lvl="0" indent="-325437" algn="just" rtl="0">
              <a:lnSpc>
                <a:spcPct val="120000"/>
              </a:lnSpc>
              <a:spcBef>
                <a:spcPts val="14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In general, any collection of concurrent processes that need to communicate or synchronize can benefit from the use of a multiprocessor architecture.</a:t>
            </a:r>
            <a:endParaRPr/>
          </a:p>
          <a:p>
            <a:pPr marL="333375" marR="0" lvl="0" indent="-325437" algn="just" rtl="0">
              <a:lnSpc>
                <a:spcPct val="120000"/>
              </a:lnSpc>
              <a:spcBef>
                <a:spcPts val="14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In the case of very infrequent interaction among the processes, a distributed system can provide good support. </a:t>
            </a:r>
            <a:endParaRPr/>
          </a:p>
          <a:p>
            <a:pPr marL="333375" marR="0" lvl="0" indent="-325437" algn="just" rtl="0">
              <a:lnSpc>
                <a:spcPct val="120000"/>
              </a:lnSpc>
              <a:spcBef>
                <a:spcPts val="1400"/>
              </a:spcBef>
              <a:spcAft>
                <a:spcPts val="0"/>
              </a:spcAft>
              <a:buClr>
                <a:srgbClr val="000000"/>
              </a:buClr>
              <a:buSzPts val="1800"/>
              <a:buFont typeface="Arial"/>
              <a:buChar char="•"/>
            </a:pPr>
            <a:r>
              <a:rPr lang="en-US" sz="1800" b="0" i="0" u="none">
                <a:solidFill>
                  <a:srgbClr val="000000"/>
                </a:solidFill>
                <a:latin typeface="Arial"/>
                <a:ea typeface="Arial"/>
                <a:cs typeface="Arial"/>
                <a:sym typeface="Arial"/>
              </a:rPr>
              <a:t> However, if the interaction is somewhat more frequent, then the overhead of communication across the network may negate some of the potential speedup.  In that case, the multiprocessor organization provides the most effective support</a:t>
            </a:r>
            <a:r>
              <a:rPr lang="en-US" sz="2200" b="0" i="0" u="none">
                <a:solidFill>
                  <a:srgbClr val="000000"/>
                </a:solidFill>
                <a:latin typeface="Arial"/>
                <a:ea typeface="Arial"/>
                <a:cs typeface="Arial"/>
                <a:sym typeface="Arial"/>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sp>
        <p:nvSpPr>
          <p:cNvPr id="740" name="Google Shape;740;p73"/>
          <p:cNvSpPr txBox="1"/>
          <p:nvPr/>
        </p:nvSpPr>
        <p:spPr>
          <a:xfrm>
            <a:off x="457200" y="304800"/>
            <a:ext cx="8226425" cy="65087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8000"/>
              </a:buClr>
              <a:buSzPts val="3200"/>
              <a:buFont typeface="Arial"/>
              <a:buNone/>
            </a:pPr>
            <a:r>
              <a:rPr lang="en-US" sz="3200" b="0" i="0" u="none">
                <a:solidFill>
                  <a:srgbClr val="008000"/>
                </a:solidFill>
                <a:latin typeface="Arial"/>
                <a:ea typeface="Arial"/>
                <a:cs typeface="Arial"/>
                <a:sym typeface="Arial"/>
              </a:rPr>
              <a:t>Medium-Grained Parallelism</a:t>
            </a:r>
            <a:endParaRPr/>
          </a:p>
        </p:txBody>
      </p:sp>
      <p:sp>
        <p:nvSpPr>
          <p:cNvPr id="741" name="Google Shape;741;p73"/>
          <p:cNvSpPr txBox="1"/>
          <p:nvPr/>
        </p:nvSpPr>
        <p:spPr>
          <a:xfrm>
            <a:off x="414337" y="1225550"/>
            <a:ext cx="8226425" cy="5254625"/>
          </a:xfrm>
          <a:prstGeom prst="rect">
            <a:avLst/>
          </a:prstGeom>
          <a:noFill/>
          <a:ln>
            <a:noFill/>
          </a:ln>
        </p:spPr>
        <p:txBody>
          <a:bodyPr spcFirstLastPara="1" wrap="square" lIns="90000" tIns="46800" rIns="90000" bIns="46800" anchor="t" anchorCtr="0">
            <a:noAutofit/>
          </a:bodyPr>
          <a:lstStyle/>
          <a:p>
            <a:pPr marL="331787" marR="0" lvl="0" indent="-317498" algn="just" rtl="0">
              <a:lnSpc>
                <a:spcPct val="15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A single application can be effectively implemented as a collection of threads within a single process. </a:t>
            </a:r>
            <a:endParaRPr/>
          </a:p>
          <a:p>
            <a:pPr marL="331787" marR="0" lvl="0" indent="-317498" algn="just" rtl="0">
              <a:lnSpc>
                <a:spcPct val="150000"/>
              </a:lnSpc>
              <a:spcBef>
                <a:spcPts val="4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In this case, the programmer must explicitly specify the potential parallelism of an application.</a:t>
            </a:r>
            <a:endParaRPr/>
          </a:p>
          <a:p>
            <a:pPr marL="331787" marR="0" lvl="0" indent="-317498" algn="just" rtl="0">
              <a:lnSpc>
                <a:spcPct val="150000"/>
              </a:lnSpc>
              <a:spcBef>
                <a:spcPts val="4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Threads usually interact frequently, affecting the performance of the entire application</a:t>
            </a:r>
            <a:endParaRPr/>
          </a:p>
        </p:txBody>
      </p:sp>
      <p:sp>
        <p:nvSpPr>
          <p:cNvPr id="742" name="Google Shape;742;p73"/>
          <p:cNvSpPr txBox="1"/>
          <p:nvPr/>
        </p:nvSpPr>
        <p:spPr>
          <a:xfrm>
            <a:off x="914400" y="4572000"/>
            <a:ext cx="5970587" cy="719137"/>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Synchronization interval (instruction) :20 -200</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
        <p:cNvGrpSpPr/>
        <p:nvPr/>
      </p:nvGrpSpPr>
      <p:grpSpPr>
        <a:xfrm>
          <a:off x="0" y="0"/>
          <a:ext cx="0" cy="0"/>
          <a:chOff x="0" y="0"/>
          <a:chExt cx="0" cy="0"/>
        </a:xfrm>
      </p:grpSpPr>
      <p:sp>
        <p:nvSpPr>
          <p:cNvPr id="748" name="Google Shape;748;p74"/>
          <p:cNvSpPr txBox="1"/>
          <p:nvPr/>
        </p:nvSpPr>
        <p:spPr>
          <a:xfrm>
            <a:off x="457200" y="304800"/>
            <a:ext cx="8226425" cy="65087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Fine Grained Parallelism</a:t>
            </a:r>
            <a:endParaRPr/>
          </a:p>
        </p:txBody>
      </p:sp>
      <p:sp>
        <p:nvSpPr>
          <p:cNvPr id="749" name="Google Shape;749;p74"/>
          <p:cNvSpPr txBox="1"/>
          <p:nvPr/>
        </p:nvSpPr>
        <p:spPr>
          <a:xfrm>
            <a:off x="457200" y="914400"/>
            <a:ext cx="8226425" cy="5254625"/>
          </a:xfrm>
          <a:prstGeom prst="rect">
            <a:avLst/>
          </a:prstGeom>
          <a:noFill/>
          <a:ln>
            <a:noFill/>
          </a:ln>
        </p:spPr>
        <p:txBody>
          <a:bodyPr spcFirstLastPara="1" wrap="square" lIns="90000" tIns="46800" rIns="90000" bIns="46800" anchor="t" anchorCtr="0">
            <a:noAutofit/>
          </a:bodyPr>
          <a:lstStyle/>
          <a:p>
            <a:pPr marL="342900" marR="0" lvl="0" indent="-315912" algn="l" rtl="0">
              <a:lnSpc>
                <a:spcPct val="150000"/>
              </a:lnSpc>
              <a:spcBef>
                <a:spcPts val="0"/>
              </a:spcBef>
              <a:spcAft>
                <a:spcPts val="0"/>
              </a:spcAft>
              <a:buClr>
                <a:srgbClr val="000000"/>
              </a:buClr>
              <a:buSzPts val="3200"/>
              <a:buFont typeface="Arial"/>
              <a:buNone/>
            </a:pPr>
            <a:r>
              <a:rPr lang="en-US" sz="3200" b="0" i="0" u="none">
                <a:solidFill>
                  <a:srgbClr val="000000"/>
                </a:solidFill>
                <a:latin typeface="Arial"/>
                <a:ea typeface="Arial"/>
                <a:cs typeface="Arial"/>
                <a:sym typeface="Arial"/>
              </a:rPr>
              <a:t/>
            </a:r>
            <a:br>
              <a:rPr lang="en-US" sz="3200" b="0" i="0" u="none">
                <a:solidFill>
                  <a:srgbClr val="000000"/>
                </a:solidFill>
                <a:latin typeface="Arial"/>
                <a:ea typeface="Arial"/>
                <a:cs typeface="Arial"/>
                <a:sym typeface="Arial"/>
              </a:rPr>
            </a:br>
            <a:endParaRPr sz="32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a:solidFill>
                <a:srgbClr val="000000"/>
              </a:solidFill>
              <a:latin typeface="Arial"/>
              <a:ea typeface="Arial"/>
              <a:cs typeface="Arial"/>
              <a:sym typeface="Arial"/>
            </a:endParaRPr>
          </a:p>
        </p:txBody>
      </p:sp>
      <p:sp>
        <p:nvSpPr>
          <p:cNvPr id="750" name="Google Shape;750;p74"/>
          <p:cNvSpPr txBox="1"/>
          <p:nvPr/>
        </p:nvSpPr>
        <p:spPr>
          <a:xfrm>
            <a:off x="457200" y="1600200"/>
            <a:ext cx="8229600" cy="344011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a:solidFill>
                  <a:srgbClr val="000000"/>
                </a:solidFill>
                <a:latin typeface="Times New Roman"/>
                <a:ea typeface="Times New Roman"/>
                <a:cs typeface="Times New Roman"/>
                <a:sym typeface="Times New Roman"/>
              </a:rPr>
              <a:t>Highly parallel applications:</a:t>
            </a:r>
            <a:endParaRPr/>
          </a:p>
          <a:p>
            <a:pPr marL="0" marR="0" lvl="0" indent="0" algn="l" rtl="0">
              <a:lnSpc>
                <a:spcPct val="100000"/>
              </a:lnSpc>
              <a:spcBef>
                <a:spcPts val="140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Fine-grained parallelism represents a much more complex use of parallelism than is found in the use of threads.</a:t>
            </a:r>
            <a:endParaRPr/>
          </a:p>
          <a:p>
            <a:pPr marL="0" marR="0" lvl="0" indent="0" algn="l" rtl="0">
              <a:lnSpc>
                <a:spcPct val="100000"/>
              </a:lnSpc>
              <a:spcBef>
                <a:spcPts val="0"/>
              </a:spcBef>
              <a:spcAft>
                <a:spcPts val="0"/>
              </a:spcAft>
              <a:buClr>
                <a:srgbClr val="FFFFFF"/>
              </a:buClr>
              <a:buSzPts val="2000"/>
              <a:buFont typeface="Times New Roman"/>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sp>
        <p:nvSpPr>
          <p:cNvPr id="751" name="Google Shape;751;p74"/>
          <p:cNvSpPr txBox="1"/>
          <p:nvPr/>
        </p:nvSpPr>
        <p:spPr>
          <a:xfrm>
            <a:off x="868362" y="4140200"/>
            <a:ext cx="5970587" cy="547687"/>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Synchronization interval (instruction)&lt; 20</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5"/>
        <p:cNvGrpSpPr/>
        <p:nvPr/>
      </p:nvGrpSpPr>
      <p:grpSpPr>
        <a:xfrm>
          <a:off x="0" y="0"/>
          <a:ext cx="0" cy="0"/>
          <a:chOff x="0" y="0"/>
          <a:chExt cx="0" cy="0"/>
        </a:xfrm>
      </p:grpSpPr>
      <p:sp>
        <p:nvSpPr>
          <p:cNvPr id="756" name="Google Shape;756;p75"/>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Parallelism</a:t>
            </a:r>
            <a:endParaRPr/>
          </a:p>
        </p:txBody>
      </p:sp>
      <p:sp>
        <p:nvSpPr>
          <p:cNvPr id="757" name="Google Shape;757;p75"/>
          <p:cNvSpPr txBox="1"/>
          <p:nvPr/>
        </p:nvSpPr>
        <p:spPr>
          <a:xfrm>
            <a:off x="457200" y="914400"/>
            <a:ext cx="8202612" cy="5551487"/>
          </a:xfrm>
          <a:prstGeom prst="rect">
            <a:avLst/>
          </a:prstGeom>
          <a:noFill/>
          <a:ln>
            <a:noFill/>
          </a:ln>
        </p:spPr>
        <p:txBody>
          <a:bodyPr spcFirstLastPara="1" wrap="square" lIns="90000" tIns="46800" rIns="90000" bIns="46800" anchor="t" anchorCtr="0">
            <a:noAutofit/>
          </a:bodyPr>
          <a:lstStyle/>
          <a:p>
            <a:pPr marL="338137" marR="0" lvl="0" indent="-338137" algn="just" rtl="0">
              <a:lnSpc>
                <a:spcPct val="15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Applications are often classified according to how often their subtasks need to synchronize or communicate with each other. </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An application exhibits fine-grained parallelism if its subtasks must communicate many times per second;</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It exhibits coarse-grained parallelism if they do not communicate many times per second, </a:t>
            </a:r>
            <a:endParaRPr/>
          </a:p>
          <a:p>
            <a:pPr marL="338137" marR="0" lvl="0" indent="-338137" algn="just"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And it is embarrassingly parallel if they rarely or never have to communicate. Embarrassingly parallel applications are considered the easiest to parallelize.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3"/>
        <p:cNvGrpSpPr/>
        <p:nvPr/>
      </p:nvGrpSpPr>
      <p:grpSpPr>
        <a:xfrm>
          <a:off x="0" y="0"/>
          <a:ext cx="0" cy="0"/>
          <a:chOff x="0" y="0"/>
          <a:chExt cx="0" cy="0"/>
        </a:xfrm>
      </p:grpSpPr>
      <p:sp>
        <p:nvSpPr>
          <p:cNvPr id="764" name="Google Shape;764;p76"/>
          <p:cNvSpPr txBox="1"/>
          <p:nvPr/>
        </p:nvSpPr>
        <p:spPr>
          <a:xfrm>
            <a:off x="457200" y="274637"/>
            <a:ext cx="8229600" cy="8064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8000"/>
              </a:buClr>
              <a:buSzPts val="3200"/>
              <a:buFont typeface="Arial"/>
              <a:buNone/>
            </a:pPr>
            <a:r>
              <a:rPr lang="en-US" sz="3200" b="0" i="0" u="none">
                <a:solidFill>
                  <a:srgbClr val="008000"/>
                </a:solidFill>
                <a:latin typeface="Arial"/>
                <a:ea typeface="Arial"/>
                <a:cs typeface="Arial"/>
                <a:sym typeface="Arial"/>
              </a:rPr>
              <a:t>Synchronization Granularity and Processes</a:t>
            </a:r>
            <a:endParaRPr/>
          </a:p>
        </p:txBody>
      </p:sp>
      <p:sp>
        <p:nvSpPr>
          <p:cNvPr id="765" name="Google Shape;765;p76"/>
          <p:cNvSpPr/>
          <p:nvPr/>
        </p:nvSpPr>
        <p:spPr>
          <a:xfrm>
            <a:off x="457200" y="1600200"/>
            <a:ext cx="8229600" cy="495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pic>
        <p:nvPicPr>
          <p:cNvPr id="766" name="Google Shape;766;p76"/>
          <p:cNvPicPr preferRelativeResize="0"/>
          <p:nvPr/>
        </p:nvPicPr>
        <p:blipFill rotWithShape="1">
          <a:blip r:embed="rId3">
            <a:alphaModFix/>
          </a:blip>
          <a:srcRect/>
          <a:stretch/>
        </p:blipFill>
        <p:spPr>
          <a:xfrm>
            <a:off x="503237" y="1439862"/>
            <a:ext cx="8137525" cy="4664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1"/>
        <p:cNvGrpSpPr/>
        <p:nvPr/>
      </p:nvGrpSpPr>
      <p:grpSpPr>
        <a:xfrm>
          <a:off x="0" y="0"/>
          <a:ext cx="0" cy="0"/>
          <a:chOff x="0" y="0"/>
          <a:chExt cx="0" cy="0"/>
        </a:xfrm>
      </p:grpSpPr>
      <p:sp>
        <p:nvSpPr>
          <p:cNvPr id="772" name="Google Shape;772;p77"/>
          <p:cNvSpPr txBox="1"/>
          <p:nvPr/>
        </p:nvSpPr>
        <p:spPr>
          <a:xfrm>
            <a:off x="533400" y="301625"/>
            <a:ext cx="7772400" cy="4587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Design Issues</a:t>
            </a:r>
            <a:endParaRPr/>
          </a:p>
        </p:txBody>
      </p:sp>
      <p:sp>
        <p:nvSpPr>
          <p:cNvPr id="773" name="Google Shape;773;p77"/>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38137" marR="0" lvl="0" indent="-311148" algn="l" rtl="0">
              <a:lnSpc>
                <a:spcPct val="150000"/>
              </a:lnSpc>
              <a:spcBef>
                <a:spcPts val="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Scheduling on a multiprocessor involves three interrelated issues:</a:t>
            </a:r>
            <a:endParaRPr/>
          </a:p>
          <a:p>
            <a:pPr marL="338137" marR="0" lvl="0" indent="-311148"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Assignment of processes to processors.</a:t>
            </a:r>
            <a:endParaRPr/>
          </a:p>
          <a:p>
            <a:pPr marL="338137" marR="0" lvl="0" indent="-311148"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Use of multiprogramming on individual processors.</a:t>
            </a:r>
            <a:endParaRPr/>
          </a:p>
          <a:p>
            <a:pPr marL="338137" marR="0" lvl="0" indent="-311148"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Actual dispatching of a process.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15"/>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7</a:t>
            </a:fld>
            <a:endParaRPr/>
          </a:p>
        </p:txBody>
      </p:sp>
      <p:sp>
        <p:nvSpPr>
          <p:cNvPr id="127" name="Google Shape;127;p15"/>
          <p:cNvSpPr txBox="1"/>
          <p:nvPr/>
        </p:nvSpPr>
        <p:spPr>
          <a:xfrm>
            <a:off x="609600" y="381000"/>
            <a:ext cx="8534400" cy="7588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Types of Scheduling</a:t>
            </a:r>
            <a:endParaRPr/>
          </a:p>
        </p:txBody>
      </p:sp>
      <p:pic>
        <p:nvPicPr>
          <p:cNvPr id="128" name="Google Shape;128;p15"/>
          <p:cNvPicPr preferRelativeResize="0"/>
          <p:nvPr/>
        </p:nvPicPr>
        <p:blipFill rotWithShape="1">
          <a:blip r:embed="rId3">
            <a:alphaModFix/>
          </a:blip>
          <a:srcRect t="25804"/>
          <a:stretch/>
        </p:blipFill>
        <p:spPr>
          <a:xfrm>
            <a:off x="261937" y="1143000"/>
            <a:ext cx="8666162" cy="45720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8"/>
        <p:cNvGrpSpPr/>
        <p:nvPr/>
      </p:nvGrpSpPr>
      <p:grpSpPr>
        <a:xfrm>
          <a:off x="0" y="0"/>
          <a:ext cx="0" cy="0"/>
          <a:chOff x="0" y="0"/>
          <a:chExt cx="0" cy="0"/>
        </a:xfrm>
      </p:grpSpPr>
      <p:sp>
        <p:nvSpPr>
          <p:cNvPr id="779" name="Google Shape;779;p78"/>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100"/>
              <a:buFont typeface="Arial"/>
              <a:buNone/>
            </a:pPr>
            <a:r>
              <a:rPr lang="en-US" sz="3100" b="0" i="0" u="none">
                <a:solidFill>
                  <a:srgbClr val="006633"/>
                </a:solidFill>
                <a:latin typeface="Arial"/>
                <a:ea typeface="Arial"/>
                <a:cs typeface="Arial"/>
                <a:sym typeface="Arial"/>
              </a:rPr>
              <a:t>Assignment of processes to processors</a:t>
            </a:r>
            <a:endParaRPr/>
          </a:p>
        </p:txBody>
      </p:sp>
      <p:sp>
        <p:nvSpPr>
          <p:cNvPr id="780" name="Google Shape;780;p78"/>
          <p:cNvSpPr txBox="1"/>
          <p:nvPr/>
        </p:nvSpPr>
        <p:spPr>
          <a:xfrm>
            <a:off x="720725" y="1219200"/>
            <a:ext cx="8043862" cy="4800600"/>
          </a:xfrm>
          <a:prstGeom prst="rect">
            <a:avLst/>
          </a:prstGeom>
          <a:solidFill>
            <a:srgbClr val="FFFFFF"/>
          </a:solidFill>
          <a:ln>
            <a:noFill/>
          </a:ln>
        </p:spPr>
        <p:txBody>
          <a:bodyPr spcFirstLastPara="1" wrap="square" lIns="90000" tIns="46800" rIns="90000" bIns="46800" anchor="t" anchorCtr="0">
            <a:noAutofit/>
          </a:bodyPr>
          <a:lstStyle/>
          <a:p>
            <a:pPr marL="0" marR="0" lvl="0" indent="-139700" algn="just" rtl="0">
              <a:lnSpc>
                <a:spcPct val="120000"/>
              </a:lnSpc>
              <a:spcBef>
                <a:spcPts val="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If we assume that the architecture of the multiprocessor is uniform, in the sense that no processor has a particular physical advantage with respect to access to main memory or I/O devices, then the simplest scheduling protocol is to treat processors as a pooled resource and assign processes to processors on demand.</a:t>
            </a:r>
            <a:endParaRPr/>
          </a:p>
          <a:p>
            <a:pPr marL="0" marR="0" lvl="0" indent="-139700" algn="just" rtl="0">
              <a:lnSpc>
                <a:spcPct val="120000"/>
              </a:lnSpc>
              <a:spcBef>
                <a:spcPts val="2200"/>
              </a:spcBef>
              <a:spcAft>
                <a:spcPts val="0"/>
              </a:spcAft>
              <a:buClr>
                <a:srgbClr val="000000"/>
              </a:buClr>
              <a:buSzPts val="2200"/>
              <a:buFont typeface="Arial"/>
              <a:buChar char="•"/>
            </a:pPr>
            <a:r>
              <a:rPr lang="en-US" sz="2200" b="0" i="0" u="none">
                <a:solidFill>
                  <a:srgbClr val="000000"/>
                </a:solidFill>
                <a:latin typeface="Arial"/>
                <a:ea typeface="Arial"/>
                <a:cs typeface="Arial"/>
                <a:sym typeface="Arial"/>
              </a:rPr>
              <a:t>The question then arises as to whether the assignment should be static or dynamic?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5"/>
        <p:cNvGrpSpPr/>
        <p:nvPr/>
      </p:nvGrpSpPr>
      <p:grpSpPr>
        <a:xfrm>
          <a:off x="0" y="0"/>
          <a:ext cx="0" cy="0"/>
          <a:chOff x="0" y="0"/>
          <a:chExt cx="0" cy="0"/>
        </a:xfrm>
      </p:grpSpPr>
      <p:sp>
        <p:nvSpPr>
          <p:cNvPr id="786" name="Google Shape;786;p79"/>
          <p:cNvSpPr txBox="1"/>
          <p:nvPr/>
        </p:nvSpPr>
        <p:spPr>
          <a:xfrm>
            <a:off x="304800" y="1066800"/>
            <a:ext cx="8534400" cy="5233987"/>
          </a:xfrm>
          <a:prstGeom prst="rect">
            <a:avLst/>
          </a:prstGeom>
          <a:solidFill>
            <a:srgbClr val="FFFFFF"/>
          </a:solidFill>
          <a:ln>
            <a:noFill/>
          </a:ln>
        </p:spPr>
        <p:txBody>
          <a:bodyPr spcFirstLastPara="1" wrap="square" lIns="90000" tIns="46800" rIns="90000" bIns="46800" anchor="t" anchorCtr="0">
            <a:noAutofit/>
          </a:bodyPr>
          <a:lstStyle/>
          <a:p>
            <a:pPr marL="0" marR="0" lvl="0" indent="-127000" algn="just" rtl="0">
              <a:lnSpc>
                <a:spcPct val="120000"/>
              </a:lnSpc>
              <a:spcBef>
                <a:spcPts val="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If a process is permanently assigned (static assignment) to a processor from activation until completion, then a dedicated short-term queue is maintained for each processor.</a:t>
            </a:r>
            <a:endParaRPr/>
          </a:p>
          <a:p>
            <a:pPr marL="0" marR="0" lvl="1" indent="-127000" algn="l" rtl="0">
              <a:lnSpc>
                <a:spcPct val="120000"/>
              </a:lnSpc>
              <a:spcBef>
                <a:spcPts val="14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Allows for group or gang scheduling (details later).</a:t>
            </a:r>
            <a:endParaRPr/>
          </a:p>
          <a:p>
            <a:pPr marL="0" marR="0" lvl="1" indent="-127000" algn="l" rtl="0">
              <a:lnSpc>
                <a:spcPct val="120000"/>
              </a:lnSpc>
              <a:spcBef>
                <a:spcPts val="12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Advantage: less overhead – processor assignment occurs only once.</a:t>
            </a:r>
            <a:endParaRPr/>
          </a:p>
          <a:p>
            <a:pPr marL="0" marR="0" lvl="1" indent="-127000" algn="just" rtl="0">
              <a:lnSpc>
                <a:spcPct val="120000"/>
              </a:lnSpc>
              <a:spcBef>
                <a:spcPts val="12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Disadvantage: One processor could be idle (has an empty queue) while another processor has a backlog.  To prevent this situation from arising, a common queue can be utilized.  In this case, all processes go into one global queue and are scheduled to any available processor.  Thus, over the life of a process, it may be executed on several different processors at different times.</a:t>
            </a:r>
            <a:endParaRPr/>
          </a:p>
          <a:p>
            <a:pPr marL="0" marR="0" lvl="1" indent="-127000" algn="just" rtl="0">
              <a:lnSpc>
                <a:spcPct val="120000"/>
              </a:lnSpc>
              <a:spcBef>
                <a:spcPts val="12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Dynamic load balancing in linux,thread moves from  queue  of one processor  to queue of another processor.</a:t>
            </a:r>
            <a:endParaRPr/>
          </a:p>
        </p:txBody>
      </p:sp>
      <p:sp>
        <p:nvSpPr>
          <p:cNvPr id="787" name="Google Shape;787;p79"/>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100"/>
              <a:buFont typeface="Arial"/>
              <a:buNone/>
            </a:pPr>
            <a:r>
              <a:rPr lang="en-US" sz="3100" b="0" i="0" u="none">
                <a:solidFill>
                  <a:srgbClr val="006633"/>
                </a:solidFill>
                <a:latin typeface="Arial"/>
                <a:ea typeface="Arial"/>
                <a:cs typeface="Arial"/>
                <a:sym typeface="Arial"/>
              </a:rPr>
              <a:t>Assignment of processes to processors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3"/>
        <p:cNvGrpSpPr/>
        <p:nvPr/>
      </p:nvGrpSpPr>
      <p:grpSpPr>
        <a:xfrm>
          <a:off x="0" y="0"/>
          <a:ext cx="0" cy="0"/>
          <a:chOff x="0" y="0"/>
          <a:chExt cx="0" cy="0"/>
        </a:xfrm>
      </p:grpSpPr>
      <p:sp>
        <p:nvSpPr>
          <p:cNvPr id="794" name="Google Shape;794;p80"/>
          <p:cNvSpPr txBox="1"/>
          <p:nvPr/>
        </p:nvSpPr>
        <p:spPr>
          <a:xfrm>
            <a:off x="457200" y="914400"/>
            <a:ext cx="8534400" cy="5135562"/>
          </a:xfrm>
          <a:prstGeom prst="rect">
            <a:avLst/>
          </a:prstGeom>
          <a:solidFill>
            <a:srgbClr val="FFFFFF"/>
          </a:solidFill>
          <a:ln>
            <a:noFill/>
          </a:ln>
        </p:spPr>
        <p:txBody>
          <a:bodyPr spcFirstLastPara="1" wrap="square" lIns="90000" tIns="46800" rIns="90000" bIns="46800" anchor="t" anchorCtr="0">
            <a:noAutofit/>
          </a:bodyPr>
          <a:lstStyle/>
          <a:p>
            <a:pPr marL="434975" marR="0" lvl="0" indent="-434975" algn="just" rtl="0">
              <a:lnSpc>
                <a:spcPct val="8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Regardless of whether processes are dedicated to processors, some mechanism is needed to assign processes to processors.</a:t>
            </a:r>
            <a:endParaRPr/>
          </a:p>
          <a:p>
            <a:pPr marL="434975" marR="0" lvl="0" indent="-434975" algn="just" rtl="0">
              <a:lnSpc>
                <a:spcPct val="80000"/>
              </a:lnSpc>
              <a:spcBef>
                <a:spcPts val="12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Two approaches have been used: master/slave and peer.</a:t>
            </a:r>
            <a:endParaRPr/>
          </a:p>
          <a:p>
            <a:pPr marL="434975" marR="0" lvl="0" indent="-434975" algn="just" rtl="0">
              <a:lnSpc>
                <a:spcPct val="80000"/>
              </a:lnSpc>
              <a:spcBef>
                <a:spcPts val="120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Master/slave architecture</a:t>
            </a:r>
            <a:endParaRPr/>
          </a:p>
          <a:p>
            <a:pPr marL="811212" marR="0" lvl="1" indent="-354012" algn="just" rtl="0">
              <a:lnSpc>
                <a:spcPct val="80000"/>
              </a:lnSpc>
              <a:spcBef>
                <a:spcPts val="11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Key kernel functions always run on a particular processor. The other processors can only execute user programs.</a:t>
            </a:r>
            <a:endParaRPr/>
          </a:p>
          <a:p>
            <a:pPr marL="811212" marR="0" lvl="1" indent="-354012" algn="just" rtl="0">
              <a:lnSpc>
                <a:spcPct val="80000"/>
              </a:lnSpc>
              <a:spcBef>
                <a:spcPts val="10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Master is responsible for scheduling jobs.</a:t>
            </a:r>
            <a:endParaRPr/>
          </a:p>
          <a:p>
            <a:pPr marL="811212" marR="0" lvl="1" indent="-354012" algn="just" rtl="0">
              <a:lnSpc>
                <a:spcPct val="80000"/>
              </a:lnSpc>
              <a:spcBef>
                <a:spcPts val="10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Slave sends service request to the master.</a:t>
            </a:r>
            <a:endParaRPr/>
          </a:p>
          <a:p>
            <a:pPr marL="811212" marR="0" lvl="1" indent="-354012" algn="just" rtl="0">
              <a:lnSpc>
                <a:spcPct val="80000"/>
              </a:lnSpc>
              <a:spcBef>
                <a:spcPts val="10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Advantages</a:t>
            </a:r>
            <a:endParaRPr/>
          </a:p>
          <a:p>
            <a:pPr marL="1230312" marR="0" lvl="2" indent="-315912" algn="just" rtl="0">
              <a:lnSpc>
                <a:spcPct val="80000"/>
              </a:lnSpc>
              <a:spcBef>
                <a:spcPts val="3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Simple, requires little enhancement to a uniprocessor multiprogramming OS.</a:t>
            </a:r>
            <a:endParaRPr/>
          </a:p>
          <a:p>
            <a:pPr marL="1230312" marR="0" lvl="2" indent="-315912" algn="just" rtl="0">
              <a:lnSpc>
                <a:spcPct val="80000"/>
              </a:lnSpc>
              <a:spcBef>
                <a:spcPts val="6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Conflict resolution is simple since one processor has control of all memory and I/O resources.</a:t>
            </a:r>
            <a:endParaRPr/>
          </a:p>
          <a:p>
            <a:pPr marL="811212" marR="0" lvl="1" indent="-354012" algn="just" rtl="0">
              <a:lnSpc>
                <a:spcPct val="80000"/>
              </a:lnSpc>
              <a:spcBef>
                <a:spcPts val="8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Disadvantages</a:t>
            </a:r>
            <a:endParaRPr/>
          </a:p>
          <a:p>
            <a:pPr marL="1230312" marR="0" lvl="2" indent="-315912" algn="just" rtl="0">
              <a:lnSpc>
                <a:spcPct val="80000"/>
              </a:lnSpc>
              <a:spcBef>
                <a:spcPts val="3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Failure of the master brings down whole system</a:t>
            </a:r>
            <a:endParaRPr/>
          </a:p>
          <a:p>
            <a:pPr marL="1230312" marR="0" lvl="2" indent="-315912" algn="just" rtl="0">
              <a:lnSpc>
                <a:spcPct val="80000"/>
              </a:lnSpc>
              <a:spcBef>
                <a:spcPts val="6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Master can become a performance bottleneck</a:t>
            </a:r>
            <a:endParaRPr/>
          </a:p>
        </p:txBody>
      </p:sp>
      <p:sp>
        <p:nvSpPr>
          <p:cNvPr id="795" name="Google Shape;795;p80"/>
          <p:cNvSpPr txBox="1"/>
          <p:nvPr/>
        </p:nvSpPr>
        <p:spPr>
          <a:xfrm>
            <a:off x="539750" y="277812"/>
            <a:ext cx="8147050" cy="9826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100"/>
              <a:buFont typeface="Arial"/>
              <a:buNone/>
            </a:pPr>
            <a:r>
              <a:rPr lang="en-US" sz="3100" b="0" i="0" u="none">
                <a:solidFill>
                  <a:srgbClr val="006633"/>
                </a:solidFill>
                <a:latin typeface="Arial"/>
                <a:ea typeface="Arial"/>
                <a:cs typeface="Arial"/>
                <a:sym typeface="Arial"/>
              </a:rPr>
              <a:t>Assignment of processes to processors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1"/>
        <p:cNvGrpSpPr/>
        <p:nvPr/>
      </p:nvGrpSpPr>
      <p:grpSpPr>
        <a:xfrm>
          <a:off x="0" y="0"/>
          <a:ext cx="0" cy="0"/>
          <a:chOff x="0" y="0"/>
          <a:chExt cx="0" cy="0"/>
        </a:xfrm>
      </p:grpSpPr>
      <p:sp>
        <p:nvSpPr>
          <p:cNvPr id="802" name="Google Shape;802;p81"/>
          <p:cNvSpPr txBox="1"/>
          <p:nvPr/>
        </p:nvSpPr>
        <p:spPr>
          <a:xfrm>
            <a:off x="152400" y="1066800"/>
            <a:ext cx="8763000" cy="5059362"/>
          </a:xfrm>
          <a:prstGeom prst="rect">
            <a:avLst/>
          </a:prstGeom>
          <a:solidFill>
            <a:srgbClr val="FFFFFF"/>
          </a:solidFill>
          <a:ln>
            <a:noFill/>
          </a:ln>
        </p:spPr>
        <p:txBody>
          <a:bodyPr spcFirstLastPara="1" wrap="square" lIns="90000" tIns="46800" rIns="90000" bIns="46800" anchor="t" anchorCtr="0">
            <a:noAutofit/>
          </a:bodyPr>
          <a:lstStyle/>
          <a:p>
            <a:pPr marL="606425" marR="0" lvl="0" indent="-582612" algn="just" rtl="0">
              <a:lnSpc>
                <a:spcPct val="9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2. Peer architecture</a:t>
            </a:r>
            <a:endParaRPr/>
          </a:p>
          <a:p>
            <a:pPr marL="963612" marR="0" lvl="1" indent="-506412" algn="just" rtl="0">
              <a:lnSpc>
                <a:spcPct val="90000"/>
              </a:lnSpc>
              <a:spcBef>
                <a:spcPts val="7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The OS kernel can execute on any processor.</a:t>
            </a:r>
            <a:endParaRPr/>
          </a:p>
          <a:p>
            <a:pPr marL="963612" marR="0" lvl="1" indent="-506412" algn="just" rtl="0">
              <a:lnSpc>
                <a:spcPct val="90000"/>
              </a:lnSpc>
              <a:spcBef>
                <a:spcPts val="1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Each processor does self-scheduling from the pool of available processes.</a:t>
            </a:r>
            <a:endParaRPr/>
          </a:p>
          <a:p>
            <a:pPr marL="963612" marR="0" lvl="1" indent="-506412" algn="just" rtl="0">
              <a:lnSpc>
                <a:spcPct val="90000"/>
              </a:lnSpc>
              <a:spcBef>
                <a:spcPts val="14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Advantages:</a:t>
            </a:r>
            <a:endParaRPr/>
          </a:p>
          <a:p>
            <a:pPr marL="1349375" marR="0" lvl="2" indent="-434975" algn="just" rtl="0">
              <a:lnSpc>
                <a:spcPct val="90000"/>
              </a:lnSpc>
              <a:spcBef>
                <a:spcPts val="12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All processors are equivalent.</a:t>
            </a:r>
            <a:endParaRPr/>
          </a:p>
          <a:p>
            <a:pPr marL="1349375" marR="0" lvl="2" indent="-434975" algn="just" rtl="0">
              <a:lnSpc>
                <a:spcPct val="9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No one processor should become a bottleneck in the system.</a:t>
            </a:r>
            <a:endParaRPr/>
          </a:p>
          <a:p>
            <a:pPr marL="963612" marR="0" lvl="1" indent="-506412" algn="just" rtl="0">
              <a:lnSpc>
                <a:spcPct val="90000"/>
              </a:lnSpc>
              <a:spcBef>
                <a:spcPts val="6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Disadvantage:</a:t>
            </a:r>
            <a:endParaRPr/>
          </a:p>
          <a:p>
            <a:pPr marL="1349375" marR="0" lvl="2" indent="-434975" algn="just" rtl="0">
              <a:lnSpc>
                <a:spcPct val="9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Complicates the operating system</a:t>
            </a:r>
            <a:endParaRPr/>
          </a:p>
          <a:p>
            <a:pPr marL="1349375" marR="0" lvl="2" indent="-434975" algn="just" rtl="0">
              <a:lnSpc>
                <a:spcPct val="9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The OS must make sure that two processors do not choose the same process and that the processes are not somehow lost from the queue.</a:t>
            </a:r>
            <a:endParaRPr/>
          </a:p>
          <a:p>
            <a:pPr marL="1349375" marR="0" lvl="2" indent="-434975" algn="just" rtl="0">
              <a:lnSpc>
                <a:spcPct val="90000"/>
              </a:lnSpc>
              <a:spcBef>
                <a:spcPts val="500"/>
              </a:spcBef>
              <a:spcAft>
                <a:spcPts val="0"/>
              </a:spcAft>
              <a:buClr>
                <a:srgbClr val="000000"/>
              </a:buClr>
              <a:buSzPts val="2000"/>
              <a:buFont typeface="Times New Roman"/>
              <a:buChar char="•"/>
            </a:pPr>
            <a:r>
              <a:rPr lang="en-US" sz="2000" b="0" i="0" u="none" strike="noStrike" cap="none">
                <a:solidFill>
                  <a:srgbClr val="000000"/>
                </a:solidFill>
                <a:latin typeface="Arial"/>
                <a:ea typeface="Arial"/>
                <a:cs typeface="Arial"/>
                <a:sym typeface="Arial"/>
              </a:rPr>
              <a:t>Techniques must be employed to resolve and synchronize competing claims for resources.</a:t>
            </a:r>
            <a:endParaRPr/>
          </a:p>
        </p:txBody>
      </p:sp>
      <p:sp>
        <p:nvSpPr>
          <p:cNvPr id="803" name="Google Shape;803;p81"/>
          <p:cNvSpPr txBox="1"/>
          <p:nvPr/>
        </p:nvSpPr>
        <p:spPr>
          <a:xfrm>
            <a:off x="457200" y="277812"/>
            <a:ext cx="8229600" cy="6365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100"/>
              <a:buFont typeface="Arial"/>
              <a:buNone/>
            </a:pPr>
            <a:r>
              <a:rPr lang="en-US" sz="3100" b="0" i="0" u="none">
                <a:solidFill>
                  <a:srgbClr val="006633"/>
                </a:solidFill>
                <a:latin typeface="Arial"/>
                <a:ea typeface="Arial"/>
                <a:cs typeface="Arial"/>
                <a:sym typeface="Arial"/>
              </a:rPr>
              <a:t>Assignment of processes to processors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8"/>
        <p:cNvGrpSpPr/>
        <p:nvPr/>
      </p:nvGrpSpPr>
      <p:grpSpPr>
        <a:xfrm>
          <a:off x="0" y="0"/>
          <a:ext cx="0" cy="0"/>
          <a:chOff x="0" y="0"/>
          <a:chExt cx="0" cy="0"/>
        </a:xfrm>
      </p:grpSpPr>
      <p:sp>
        <p:nvSpPr>
          <p:cNvPr id="809" name="Google Shape;809;p82"/>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Multiprogramming at each processor</a:t>
            </a:r>
            <a:endParaRPr/>
          </a:p>
        </p:txBody>
      </p:sp>
      <p:sp>
        <p:nvSpPr>
          <p:cNvPr id="810" name="Google Shape;810;p82"/>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After static allocation of process to the processor, should that processor be multiprogrammed?</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Completion time and other application-related performance metrics are much more important than processor utilization in multi-processor environment.</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For example, a multi-threaded application may require all its threads be assigned to different processors for good performance.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Static or dynamic allocation of processes.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83"/>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Process dispatching</a:t>
            </a:r>
            <a:endParaRPr/>
          </a:p>
        </p:txBody>
      </p:sp>
      <p:sp>
        <p:nvSpPr>
          <p:cNvPr id="817" name="Google Shape;817;p83"/>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After assignment, deciding who is selected from among the pool of waiting processes --- process dispatching.</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Single processor multiprogramming strategies may be counter-productive here.</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Priorities and process history may not be sufficient.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2"/>
        <p:cNvGrpSpPr/>
        <p:nvPr/>
      </p:nvGrpSpPr>
      <p:grpSpPr>
        <a:xfrm>
          <a:off x="0" y="0"/>
          <a:ext cx="0" cy="0"/>
          <a:chOff x="0" y="0"/>
          <a:chExt cx="0" cy="0"/>
        </a:xfrm>
      </p:grpSpPr>
      <p:sp>
        <p:nvSpPr>
          <p:cNvPr id="823" name="Google Shape;823;p84"/>
          <p:cNvSpPr txBox="1"/>
          <p:nvPr/>
        </p:nvSpPr>
        <p:spPr>
          <a:xfrm>
            <a:off x="457200" y="277812"/>
            <a:ext cx="8229600" cy="636587"/>
          </a:xfrm>
          <a:prstGeom prst="rect">
            <a:avLst/>
          </a:prstGeom>
          <a:noFill/>
          <a:ln>
            <a:noFill/>
          </a:ln>
        </p:spPr>
        <p:txBody>
          <a:bodyPr spcFirstLastPara="1" wrap="square" lIns="92150" tIns="46075" rIns="92150" bIns="46075"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Process scheduling</a:t>
            </a:r>
            <a:endParaRPr/>
          </a:p>
        </p:txBody>
      </p:sp>
      <p:sp>
        <p:nvSpPr>
          <p:cNvPr id="824" name="Google Shape;824;p84"/>
          <p:cNvSpPr txBox="1"/>
          <p:nvPr/>
        </p:nvSpPr>
        <p:spPr>
          <a:xfrm>
            <a:off x="457200" y="990600"/>
            <a:ext cx="8229600" cy="5105400"/>
          </a:xfrm>
          <a:prstGeom prst="rect">
            <a:avLst/>
          </a:prstGeom>
          <a:noFill/>
          <a:ln>
            <a:noFill/>
          </a:ln>
        </p:spPr>
        <p:txBody>
          <a:bodyPr spcFirstLastPara="1" wrap="square" lIns="92150" tIns="46075" rIns="92150" bIns="46075" anchor="t" anchorCtr="0">
            <a:noAutofit/>
          </a:bodyPr>
          <a:lstStyle/>
          <a:p>
            <a:pPr marL="311150" marR="0" lvl="0" indent="-311150" algn="l" rtl="0">
              <a:lnSpc>
                <a:spcPct val="150000"/>
              </a:lnSpc>
              <a:spcBef>
                <a:spcPts val="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Single queue of processes or if multiple priority is used, multiple priority queues, all feeding into a common pool of processors. </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Specific scheduling policy does not have much effect as the processor number increases.</a:t>
            </a:r>
            <a:endParaRPr/>
          </a:p>
          <a:p>
            <a:pPr marL="311150" marR="0" lvl="0" indent="-311150" algn="l" rtl="0">
              <a:lnSpc>
                <a:spcPct val="150000"/>
              </a:lnSpc>
              <a:spcBef>
                <a:spcPts val="500"/>
              </a:spcBef>
              <a:spcAft>
                <a:spcPts val="0"/>
              </a:spcAft>
              <a:buClr>
                <a:srgbClr val="CC9900"/>
              </a:buClr>
              <a:buSzPts val="2000"/>
              <a:buFont typeface="Noto Sans Symbols"/>
              <a:buChar char="■"/>
            </a:pPr>
            <a:r>
              <a:rPr lang="en-US" sz="2000" b="0" i="0" u="none">
                <a:solidFill>
                  <a:srgbClr val="000000"/>
                </a:solidFill>
                <a:latin typeface="Arial"/>
                <a:ea typeface="Arial"/>
                <a:cs typeface="Arial"/>
                <a:sym typeface="Arial"/>
              </a:rPr>
              <a:t>Conclusion: Use FCFS with priority levels.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9"/>
        <p:cNvGrpSpPr/>
        <p:nvPr/>
      </p:nvGrpSpPr>
      <p:grpSpPr>
        <a:xfrm>
          <a:off x="0" y="0"/>
          <a:ext cx="0" cy="0"/>
          <a:chOff x="0" y="0"/>
          <a:chExt cx="0" cy="0"/>
        </a:xfrm>
      </p:grpSpPr>
      <p:sp>
        <p:nvSpPr>
          <p:cNvPr id="830" name="Google Shape;830;p85"/>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77</a:t>
            </a:fld>
            <a:endParaRPr/>
          </a:p>
        </p:txBody>
      </p:sp>
      <p:sp>
        <p:nvSpPr>
          <p:cNvPr id="831" name="Google Shape;831;p85"/>
          <p:cNvSpPr txBox="1"/>
          <p:nvPr/>
        </p:nvSpPr>
        <p:spPr>
          <a:xfrm>
            <a:off x="457200" y="304800"/>
            <a:ext cx="8229600" cy="581025"/>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3200"/>
              <a:buFont typeface="Arial"/>
              <a:buNone/>
            </a:pPr>
            <a:r>
              <a:rPr lang="en-US" sz="3200" b="0" i="0" u="none">
                <a:solidFill>
                  <a:srgbClr val="006633"/>
                </a:solidFill>
                <a:latin typeface="Arial"/>
                <a:ea typeface="Arial"/>
                <a:cs typeface="Arial"/>
                <a:sym typeface="Arial"/>
              </a:rPr>
              <a:t>Contents</a:t>
            </a:r>
            <a:endParaRPr/>
          </a:p>
        </p:txBody>
      </p:sp>
      <p:sp>
        <p:nvSpPr>
          <p:cNvPr id="832" name="Google Shape;832;p85"/>
          <p:cNvSpPr txBox="1"/>
          <p:nvPr/>
        </p:nvSpPr>
        <p:spPr>
          <a:xfrm>
            <a:off x="900112" y="957262"/>
            <a:ext cx="7867650" cy="5341937"/>
          </a:xfrm>
          <a:prstGeom prst="rect">
            <a:avLst/>
          </a:prstGeom>
          <a:noFill/>
          <a:ln>
            <a:noFill/>
          </a:ln>
        </p:spPr>
        <p:txBody>
          <a:bodyPr spcFirstLastPara="1" wrap="square" lIns="90000" tIns="46800" rIns="90000" bIns="46800" anchor="t" anchorCtr="0">
            <a:noAutofit/>
          </a:bodyPr>
          <a:lstStyle/>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Uniprocessor Scheduling: Types of Scheduling: Preemptive, Non-preemptive, Long-term, Medium-term,  </a:t>
            </a:r>
            <a:endParaRPr/>
          </a:p>
          <a:p>
            <a:pPr marL="0" marR="0" lvl="0" indent="0" algn="l" rtl="0">
              <a:lnSpc>
                <a:spcPct val="100000"/>
              </a:lnSpc>
              <a:spcBef>
                <a:spcPts val="0"/>
              </a:spcBef>
              <a:spcAft>
                <a:spcPts val="0"/>
              </a:spcAft>
              <a:buClr>
                <a:srgbClr val="000000"/>
              </a:buClr>
              <a:buSzPts val="2400"/>
              <a:buFont typeface="Arial"/>
              <a:buNone/>
            </a:pPr>
            <a:r>
              <a:rPr lang="en-US" sz="2400" b="0" i="0" u="none">
                <a:solidFill>
                  <a:srgbClr val="000000"/>
                </a:solidFill>
                <a:latin typeface="Arial"/>
                <a:ea typeface="Arial"/>
                <a:cs typeface="Arial"/>
                <a:sym typeface="Arial"/>
              </a:rPr>
              <a:t> Short-term scheduling</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Scheduling Algorithms: FCFS, SJF, RR, Priority</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Multiprocessor Scheduling: Granularity</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Design Issues, Process Scheduling</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Deadlock: Principles of deadlock, Deadlock Prevention</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Deadlock Avoidance (Operating system concepts by Galvin ,Gagne)</a:t>
            </a:r>
            <a:endParaRPr/>
          </a:p>
          <a:p>
            <a:pPr marL="0" marR="0" lvl="0" indent="-152400" algn="l" rtl="0">
              <a:lnSpc>
                <a:spcPct val="100000"/>
              </a:lnSpc>
              <a:spcBef>
                <a:spcPts val="0"/>
              </a:spcBef>
              <a:spcAft>
                <a:spcPts val="0"/>
              </a:spcAft>
              <a:buClr>
                <a:srgbClr val="000000"/>
              </a:buClr>
              <a:buSzPts val="2400"/>
              <a:buFont typeface="Noto Sans Symbols"/>
              <a:buChar char="●"/>
            </a:pPr>
            <a:r>
              <a:rPr lang="en-US" sz="2400" b="0" i="0" u="none">
                <a:solidFill>
                  <a:srgbClr val="000000"/>
                </a:solidFill>
                <a:latin typeface="Arial"/>
                <a:ea typeface="Arial"/>
                <a:cs typeface="Arial"/>
                <a:sym typeface="Arial"/>
              </a:rPr>
              <a:t> Deadlock Detection, Deadlock Recovery</a:t>
            </a:r>
            <a:endParaRPr/>
          </a:p>
        </p:txBody>
      </p:sp>
      <p:sp>
        <p:nvSpPr>
          <p:cNvPr id="833" name="Google Shape;833;p85"/>
          <p:cNvSpPr/>
          <p:nvPr/>
        </p:nvSpPr>
        <p:spPr>
          <a:xfrm>
            <a:off x="0" y="3276600"/>
            <a:ext cx="920750" cy="304800"/>
          </a:xfrm>
          <a:prstGeom prst="rightArrow">
            <a:avLst>
              <a:gd name="adj1" fmla="val 18923"/>
              <a:gd name="adj2" fmla="val 5400"/>
            </a:avLst>
          </a:prstGeom>
          <a:solidFill>
            <a:srgbClr val="99CCFF"/>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39"/>
        <p:cNvGrpSpPr/>
        <p:nvPr/>
      </p:nvGrpSpPr>
      <p:grpSpPr>
        <a:xfrm>
          <a:off x="0" y="0"/>
          <a:ext cx="0" cy="0"/>
          <a:chOff x="0" y="0"/>
          <a:chExt cx="0" cy="0"/>
        </a:xfrm>
      </p:grpSpPr>
      <p:sp>
        <p:nvSpPr>
          <p:cNvPr id="840" name="Google Shape;840;p86"/>
          <p:cNvSpPr txBox="1"/>
          <p:nvPr/>
        </p:nvSpPr>
        <p:spPr>
          <a:xfrm>
            <a:off x="457200" y="274637"/>
            <a:ext cx="8229600" cy="11430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Potential Deadlock </a:t>
            </a:r>
            <a:endParaRPr/>
          </a:p>
        </p:txBody>
      </p:sp>
      <p:pic>
        <p:nvPicPr>
          <p:cNvPr id="841" name="Google Shape;841;p86"/>
          <p:cNvPicPr preferRelativeResize="0"/>
          <p:nvPr/>
        </p:nvPicPr>
        <p:blipFill rotWithShape="1">
          <a:blip r:embed="rId3">
            <a:alphaModFix/>
          </a:blip>
          <a:srcRect/>
          <a:stretch/>
        </p:blipFill>
        <p:spPr>
          <a:xfrm>
            <a:off x="2471737" y="1839912"/>
            <a:ext cx="4200525" cy="4179887"/>
          </a:xfrm>
          <a:prstGeom prst="rect">
            <a:avLst/>
          </a:prstGeom>
          <a:noFill/>
          <a:ln>
            <a:noFill/>
          </a:ln>
        </p:spPr>
      </p:pic>
      <p:pic>
        <p:nvPicPr>
          <p:cNvPr id="842" name="Google Shape;842;p86"/>
          <p:cNvPicPr preferRelativeResize="0"/>
          <p:nvPr/>
        </p:nvPicPr>
        <p:blipFill rotWithShape="1">
          <a:blip r:embed="rId4">
            <a:alphaModFix/>
          </a:blip>
          <a:srcRect/>
          <a:stretch/>
        </p:blipFill>
        <p:spPr>
          <a:xfrm>
            <a:off x="4168775" y="-838200"/>
            <a:ext cx="349250" cy="730250"/>
          </a:xfrm>
          <a:prstGeom prst="rect">
            <a:avLst/>
          </a:prstGeom>
          <a:noFill/>
          <a:ln>
            <a:noFill/>
          </a:ln>
        </p:spPr>
      </p:pic>
      <p:pic>
        <p:nvPicPr>
          <p:cNvPr id="843" name="Google Shape;843;p86"/>
          <p:cNvPicPr preferRelativeResize="0"/>
          <p:nvPr/>
        </p:nvPicPr>
        <p:blipFill rotWithShape="1">
          <a:blip r:embed="rId5">
            <a:alphaModFix/>
          </a:blip>
          <a:srcRect/>
          <a:stretch/>
        </p:blipFill>
        <p:spPr>
          <a:xfrm>
            <a:off x="4605337" y="7035800"/>
            <a:ext cx="379412" cy="660400"/>
          </a:xfrm>
          <a:prstGeom prst="rect">
            <a:avLst/>
          </a:prstGeom>
          <a:noFill/>
          <a:ln>
            <a:noFill/>
          </a:ln>
        </p:spPr>
      </p:pic>
      <p:pic>
        <p:nvPicPr>
          <p:cNvPr id="844" name="Google Shape;844;p86"/>
          <p:cNvPicPr preferRelativeResize="0"/>
          <p:nvPr/>
        </p:nvPicPr>
        <p:blipFill rotWithShape="1">
          <a:blip r:embed="rId6">
            <a:alphaModFix/>
          </a:blip>
          <a:srcRect/>
          <a:stretch/>
        </p:blipFill>
        <p:spPr>
          <a:xfrm>
            <a:off x="9297987" y="3529012"/>
            <a:ext cx="760412" cy="379412"/>
          </a:xfrm>
          <a:prstGeom prst="rect">
            <a:avLst/>
          </a:prstGeom>
          <a:noFill/>
          <a:ln>
            <a:noFill/>
          </a:ln>
        </p:spPr>
      </p:pic>
      <p:pic>
        <p:nvPicPr>
          <p:cNvPr id="845" name="Google Shape;845;p86"/>
          <p:cNvPicPr preferRelativeResize="0"/>
          <p:nvPr/>
        </p:nvPicPr>
        <p:blipFill rotWithShape="1">
          <a:blip r:embed="rId7">
            <a:alphaModFix/>
          </a:blip>
          <a:srcRect/>
          <a:stretch/>
        </p:blipFill>
        <p:spPr>
          <a:xfrm>
            <a:off x="-914400" y="4006850"/>
            <a:ext cx="700087" cy="369887"/>
          </a:xfrm>
          <a:prstGeom prst="rect">
            <a:avLst/>
          </a:prstGeom>
          <a:noFill/>
          <a:ln>
            <a:noFill/>
          </a:ln>
        </p:spPr>
      </p:pic>
      <p:pic>
        <p:nvPicPr>
          <p:cNvPr id="846" name="Google Shape;846;p86"/>
          <p:cNvPicPr preferRelativeResize="0"/>
          <p:nvPr/>
        </p:nvPicPr>
        <p:blipFill rotWithShape="1">
          <a:blip r:embed="rId8">
            <a:alphaModFix/>
          </a:blip>
          <a:srcRect/>
          <a:stretch/>
        </p:blipFill>
        <p:spPr>
          <a:xfrm>
            <a:off x="2476500" y="1870075"/>
            <a:ext cx="4189412" cy="4149725"/>
          </a:xfrm>
          <a:prstGeom prst="rect">
            <a:avLst/>
          </a:prstGeom>
          <a:noFill/>
          <a:ln>
            <a:noFill/>
          </a:ln>
        </p:spPr>
      </p:pic>
      <p:sp>
        <p:nvSpPr>
          <p:cNvPr id="847" name="Google Shape;847;p86"/>
          <p:cNvSpPr/>
          <p:nvPr/>
        </p:nvSpPr>
        <p:spPr>
          <a:xfrm>
            <a:off x="6477000" y="4191000"/>
            <a:ext cx="2667000" cy="1524000"/>
          </a:xfrm>
          <a:prstGeom prst="cloudCallout">
            <a:avLst>
              <a:gd name="adj1" fmla="val -10804"/>
              <a:gd name="adj2" fmla="val 6094"/>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I need quad A and B</a:t>
            </a:r>
            <a:endParaRPr/>
          </a:p>
        </p:txBody>
      </p:sp>
      <p:sp>
        <p:nvSpPr>
          <p:cNvPr id="848" name="Google Shape;848;p86"/>
          <p:cNvSpPr/>
          <p:nvPr/>
        </p:nvSpPr>
        <p:spPr>
          <a:xfrm>
            <a:off x="5943600" y="1600200"/>
            <a:ext cx="2667000" cy="1524000"/>
          </a:xfrm>
          <a:prstGeom prst="cloudCallout">
            <a:avLst>
              <a:gd name="adj1" fmla="val -8864"/>
              <a:gd name="adj2" fmla="val 25226"/>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I need quad B and C</a:t>
            </a:r>
            <a:endParaRPr/>
          </a:p>
        </p:txBody>
      </p:sp>
      <p:sp>
        <p:nvSpPr>
          <p:cNvPr id="849" name="Google Shape;849;p86"/>
          <p:cNvSpPr/>
          <p:nvPr/>
        </p:nvSpPr>
        <p:spPr>
          <a:xfrm>
            <a:off x="228600" y="1524000"/>
            <a:ext cx="2667000" cy="1524000"/>
          </a:xfrm>
          <a:prstGeom prst="cloudCallout">
            <a:avLst>
              <a:gd name="adj1" fmla="val 30633"/>
              <a:gd name="adj2" fmla="val 23066"/>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I need quad C and B</a:t>
            </a:r>
            <a:endParaRPr/>
          </a:p>
        </p:txBody>
      </p:sp>
      <p:sp>
        <p:nvSpPr>
          <p:cNvPr id="850" name="Google Shape;850;p86"/>
          <p:cNvSpPr/>
          <p:nvPr/>
        </p:nvSpPr>
        <p:spPr>
          <a:xfrm>
            <a:off x="609600" y="4648200"/>
            <a:ext cx="2667000" cy="1524000"/>
          </a:xfrm>
          <a:prstGeom prst="cloudCallout">
            <a:avLst>
              <a:gd name="adj1" fmla="val 23933"/>
              <a:gd name="adj2" fmla="val -5014"/>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I need quad D and A</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4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47"/>
                                        </p:tgtEl>
                                        <p:attrNameLst>
                                          <p:attrName>style.visibility</p:attrName>
                                        </p:attrNameLst>
                                      </p:cBhvr>
                                      <p:to>
                                        <p:strVal val="visible"/>
                                      </p:to>
                                    </p:set>
                                    <p:animEffect transition="in" filter="fade">
                                      <p:cBhvr>
                                        <p:cTn id="11" dur="500"/>
                                        <p:tgtEl>
                                          <p:spTgt spid="847"/>
                                        </p:tgtEl>
                                      </p:cBhvr>
                                    </p:animEffect>
                                  </p:childTnLst>
                                </p:cTn>
                              </p:par>
                              <p:par>
                                <p:cTn id="12" presetID="10" presetClass="entr" presetSubtype="0" fill="hold" nodeType="withEffect">
                                  <p:stCondLst>
                                    <p:cond delay="0"/>
                                  </p:stCondLst>
                                  <p:childTnLst>
                                    <p:set>
                                      <p:cBhvr>
                                        <p:cTn id="13" dur="1" fill="hold">
                                          <p:stCondLst>
                                            <p:cond delay="0"/>
                                          </p:stCondLst>
                                        </p:cTn>
                                        <p:tgtEl>
                                          <p:spTgt spid="848"/>
                                        </p:tgtEl>
                                        <p:attrNameLst>
                                          <p:attrName>style.visibility</p:attrName>
                                        </p:attrNameLst>
                                      </p:cBhvr>
                                      <p:to>
                                        <p:strVal val="visible"/>
                                      </p:to>
                                    </p:set>
                                    <p:animEffect transition="in" filter="fade">
                                      <p:cBhvr>
                                        <p:cTn id="14" dur="500"/>
                                        <p:tgtEl>
                                          <p:spTgt spid="848"/>
                                        </p:tgtEl>
                                      </p:cBhvr>
                                    </p:animEffect>
                                  </p:childTnLst>
                                </p:cTn>
                              </p:par>
                              <p:par>
                                <p:cTn id="15" presetID="10" presetClass="entr" presetSubtype="0" fill="hold" nodeType="withEffect">
                                  <p:stCondLst>
                                    <p:cond delay="0"/>
                                  </p:stCondLst>
                                  <p:childTnLst>
                                    <p:set>
                                      <p:cBhvr>
                                        <p:cTn id="16" dur="1" fill="hold">
                                          <p:stCondLst>
                                            <p:cond delay="0"/>
                                          </p:stCondLst>
                                        </p:cTn>
                                        <p:tgtEl>
                                          <p:spTgt spid="849"/>
                                        </p:tgtEl>
                                        <p:attrNameLst>
                                          <p:attrName>style.visibility</p:attrName>
                                        </p:attrNameLst>
                                      </p:cBhvr>
                                      <p:to>
                                        <p:strVal val="visible"/>
                                      </p:to>
                                    </p:set>
                                    <p:animEffect transition="in" filter="fade">
                                      <p:cBhvr>
                                        <p:cTn id="17" dur="500"/>
                                        <p:tgtEl>
                                          <p:spTgt spid="849"/>
                                        </p:tgtEl>
                                      </p:cBhvr>
                                    </p:animEffect>
                                  </p:childTnLst>
                                </p:cTn>
                              </p:par>
                              <p:par>
                                <p:cTn id="18" presetID="10" presetClass="entr" presetSubtype="0" fill="hold" nodeType="withEffect">
                                  <p:stCondLst>
                                    <p:cond delay="0"/>
                                  </p:stCondLst>
                                  <p:childTnLst>
                                    <p:set>
                                      <p:cBhvr>
                                        <p:cTn id="19" dur="1" fill="hold">
                                          <p:stCondLst>
                                            <p:cond delay="0"/>
                                          </p:stCondLst>
                                        </p:cTn>
                                        <p:tgtEl>
                                          <p:spTgt spid="850"/>
                                        </p:tgtEl>
                                        <p:attrNameLst>
                                          <p:attrName>style.visibility</p:attrName>
                                        </p:attrNameLst>
                                      </p:cBhvr>
                                      <p:to>
                                        <p:strVal val="visible"/>
                                      </p:to>
                                    </p:set>
                                    <p:animEffect transition="in" filter="fade">
                                      <p:cBhvr>
                                        <p:cTn id="20" dur="500"/>
                                        <p:tgtEl>
                                          <p:spTgt spid="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56"/>
        <p:cNvGrpSpPr/>
        <p:nvPr/>
      </p:nvGrpSpPr>
      <p:grpSpPr>
        <a:xfrm>
          <a:off x="0" y="0"/>
          <a:ext cx="0" cy="0"/>
          <a:chOff x="0" y="0"/>
          <a:chExt cx="0" cy="0"/>
        </a:xfrm>
      </p:grpSpPr>
      <p:sp>
        <p:nvSpPr>
          <p:cNvPr id="857" name="Google Shape;857;p87"/>
          <p:cNvSpPr txBox="1"/>
          <p:nvPr/>
        </p:nvSpPr>
        <p:spPr>
          <a:xfrm>
            <a:off x="457200" y="274637"/>
            <a:ext cx="8229600" cy="11430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0" i="0" u="none">
                <a:solidFill>
                  <a:srgbClr val="006633"/>
                </a:solidFill>
                <a:latin typeface="Arial"/>
                <a:ea typeface="Arial"/>
                <a:cs typeface="Arial"/>
                <a:sym typeface="Arial"/>
              </a:rPr>
              <a:t>Actual Deadlock</a:t>
            </a:r>
            <a:endParaRPr/>
          </a:p>
        </p:txBody>
      </p:sp>
      <p:pic>
        <p:nvPicPr>
          <p:cNvPr id="858" name="Google Shape;858;p87"/>
          <p:cNvPicPr preferRelativeResize="0"/>
          <p:nvPr/>
        </p:nvPicPr>
        <p:blipFill rotWithShape="1">
          <a:blip r:embed="rId3">
            <a:alphaModFix/>
          </a:blip>
          <a:srcRect/>
          <a:stretch/>
        </p:blipFill>
        <p:spPr>
          <a:xfrm>
            <a:off x="2471737" y="1839912"/>
            <a:ext cx="4200525" cy="4179887"/>
          </a:xfrm>
          <a:prstGeom prst="rect">
            <a:avLst/>
          </a:prstGeom>
          <a:noFill/>
          <a:ln>
            <a:noFill/>
          </a:ln>
        </p:spPr>
      </p:pic>
      <p:pic>
        <p:nvPicPr>
          <p:cNvPr id="859" name="Google Shape;859;p87"/>
          <p:cNvPicPr preferRelativeResize="0"/>
          <p:nvPr/>
        </p:nvPicPr>
        <p:blipFill rotWithShape="1">
          <a:blip r:embed="rId4">
            <a:alphaModFix/>
          </a:blip>
          <a:srcRect/>
          <a:stretch/>
        </p:blipFill>
        <p:spPr>
          <a:xfrm>
            <a:off x="4114800" y="2743200"/>
            <a:ext cx="349250" cy="730250"/>
          </a:xfrm>
          <a:prstGeom prst="rect">
            <a:avLst/>
          </a:prstGeom>
          <a:noFill/>
          <a:ln>
            <a:noFill/>
          </a:ln>
        </p:spPr>
      </p:pic>
      <p:pic>
        <p:nvPicPr>
          <p:cNvPr id="860" name="Google Shape;860;p87"/>
          <p:cNvPicPr preferRelativeResize="0"/>
          <p:nvPr/>
        </p:nvPicPr>
        <p:blipFill rotWithShape="1">
          <a:blip r:embed="rId5">
            <a:alphaModFix/>
          </a:blip>
          <a:srcRect/>
          <a:stretch/>
        </p:blipFill>
        <p:spPr>
          <a:xfrm>
            <a:off x="4572000" y="4495800"/>
            <a:ext cx="379412" cy="660400"/>
          </a:xfrm>
          <a:prstGeom prst="rect">
            <a:avLst/>
          </a:prstGeom>
          <a:noFill/>
          <a:ln>
            <a:noFill/>
          </a:ln>
        </p:spPr>
      </p:pic>
      <p:pic>
        <p:nvPicPr>
          <p:cNvPr id="861" name="Google Shape;861;p87"/>
          <p:cNvPicPr preferRelativeResize="0"/>
          <p:nvPr/>
        </p:nvPicPr>
        <p:blipFill rotWithShape="1">
          <a:blip r:embed="rId6">
            <a:alphaModFix/>
          </a:blip>
          <a:srcRect/>
          <a:stretch/>
        </p:blipFill>
        <p:spPr>
          <a:xfrm>
            <a:off x="5029200" y="3582987"/>
            <a:ext cx="760412" cy="379412"/>
          </a:xfrm>
          <a:prstGeom prst="rect">
            <a:avLst/>
          </a:prstGeom>
          <a:noFill/>
          <a:ln>
            <a:noFill/>
          </a:ln>
        </p:spPr>
      </p:pic>
      <p:pic>
        <p:nvPicPr>
          <p:cNvPr id="862" name="Google Shape;862;p87"/>
          <p:cNvPicPr preferRelativeResize="0"/>
          <p:nvPr/>
        </p:nvPicPr>
        <p:blipFill rotWithShape="1">
          <a:blip r:embed="rId7">
            <a:alphaModFix/>
          </a:blip>
          <a:srcRect/>
          <a:stretch/>
        </p:blipFill>
        <p:spPr>
          <a:xfrm>
            <a:off x="3429000" y="3962400"/>
            <a:ext cx="700087" cy="369887"/>
          </a:xfrm>
          <a:prstGeom prst="rect">
            <a:avLst/>
          </a:prstGeom>
          <a:noFill/>
          <a:ln>
            <a:noFill/>
          </a:ln>
        </p:spPr>
      </p:pic>
      <p:pic>
        <p:nvPicPr>
          <p:cNvPr id="863" name="Google Shape;863;p87"/>
          <p:cNvPicPr preferRelativeResize="0"/>
          <p:nvPr/>
        </p:nvPicPr>
        <p:blipFill rotWithShape="1">
          <a:blip r:embed="rId8">
            <a:alphaModFix/>
          </a:blip>
          <a:srcRect/>
          <a:stretch/>
        </p:blipFill>
        <p:spPr>
          <a:xfrm>
            <a:off x="2438400" y="1828800"/>
            <a:ext cx="4240212" cy="4159250"/>
          </a:xfrm>
          <a:prstGeom prst="rect">
            <a:avLst/>
          </a:prstGeom>
          <a:noFill/>
          <a:ln>
            <a:noFill/>
          </a:ln>
        </p:spPr>
      </p:pic>
      <p:sp>
        <p:nvSpPr>
          <p:cNvPr id="864" name="Google Shape;864;p87"/>
          <p:cNvSpPr/>
          <p:nvPr/>
        </p:nvSpPr>
        <p:spPr>
          <a:xfrm>
            <a:off x="6477000" y="4191000"/>
            <a:ext cx="2667000" cy="1524000"/>
          </a:xfrm>
          <a:prstGeom prst="cloudCallout">
            <a:avLst>
              <a:gd name="adj1" fmla="val -10804"/>
              <a:gd name="adj2" fmla="val 6094"/>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1" i="0" u="none">
                <a:solidFill>
                  <a:srgbClr val="FFFFFF"/>
                </a:solidFill>
                <a:latin typeface="Times New Roman"/>
                <a:ea typeface="Times New Roman"/>
                <a:cs typeface="Times New Roman"/>
                <a:sym typeface="Times New Roman"/>
              </a:rPr>
              <a:t>HALT</a:t>
            </a:r>
            <a:r>
              <a:rPr lang="en-US" sz="2400" b="0" i="0" u="none">
                <a:solidFill>
                  <a:srgbClr val="FFFFFF"/>
                </a:solidFill>
                <a:latin typeface="Times New Roman"/>
                <a:ea typeface="Times New Roman"/>
                <a:cs typeface="Times New Roman"/>
                <a:sym typeface="Times New Roman"/>
              </a:rPr>
              <a:t> until B is free</a:t>
            </a:r>
            <a:endParaRPr/>
          </a:p>
        </p:txBody>
      </p:sp>
      <p:sp>
        <p:nvSpPr>
          <p:cNvPr id="865" name="Google Shape;865;p87"/>
          <p:cNvSpPr/>
          <p:nvPr/>
        </p:nvSpPr>
        <p:spPr>
          <a:xfrm>
            <a:off x="5943600" y="1600200"/>
            <a:ext cx="2667000" cy="1524000"/>
          </a:xfrm>
          <a:prstGeom prst="cloudCallout">
            <a:avLst>
              <a:gd name="adj1" fmla="val -8864"/>
              <a:gd name="adj2" fmla="val 25226"/>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1" i="0" u="none">
                <a:solidFill>
                  <a:srgbClr val="FFFFFF"/>
                </a:solidFill>
                <a:latin typeface="Times New Roman"/>
                <a:ea typeface="Times New Roman"/>
                <a:cs typeface="Times New Roman"/>
                <a:sym typeface="Times New Roman"/>
              </a:rPr>
              <a:t>HALT</a:t>
            </a:r>
            <a:r>
              <a:rPr lang="en-US" sz="2400" b="0" i="0" u="none">
                <a:solidFill>
                  <a:srgbClr val="FFFFFF"/>
                </a:solidFill>
                <a:latin typeface="Times New Roman"/>
                <a:ea typeface="Times New Roman"/>
                <a:cs typeface="Times New Roman"/>
                <a:sym typeface="Times New Roman"/>
              </a:rPr>
              <a:t> until C is free</a:t>
            </a:r>
            <a:endParaRPr/>
          </a:p>
        </p:txBody>
      </p:sp>
      <p:sp>
        <p:nvSpPr>
          <p:cNvPr id="866" name="Google Shape;866;p87"/>
          <p:cNvSpPr/>
          <p:nvPr/>
        </p:nvSpPr>
        <p:spPr>
          <a:xfrm>
            <a:off x="228600" y="1524000"/>
            <a:ext cx="2667000" cy="1524000"/>
          </a:xfrm>
          <a:prstGeom prst="cloudCallout">
            <a:avLst>
              <a:gd name="adj1" fmla="val 30633"/>
              <a:gd name="adj2" fmla="val 23066"/>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1" i="0" u="none">
                <a:solidFill>
                  <a:srgbClr val="FFFFFF"/>
                </a:solidFill>
                <a:latin typeface="Times New Roman"/>
                <a:ea typeface="Times New Roman"/>
                <a:cs typeface="Times New Roman"/>
                <a:sym typeface="Times New Roman"/>
              </a:rPr>
              <a:t>HALT</a:t>
            </a:r>
            <a:r>
              <a:rPr lang="en-US" sz="2400" b="0" i="0" u="none">
                <a:solidFill>
                  <a:srgbClr val="FFFFFF"/>
                </a:solidFill>
                <a:latin typeface="Times New Roman"/>
                <a:ea typeface="Times New Roman"/>
                <a:cs typeface="Times New Roman"/>
                <a:sym typeface="Times New Roman"/>
              </a:rPr>
              <a:t> until D is free</a:t>
            </a:r>
            <a:endParaRPr/>
          </a:p>
        </p:txBody>
      </p:sp>
      <p:sp>
        <p:nvSpPr>
          <p:cNvPr id="867" name="Google Shape;867;p87"/>
          <p:cNvSpPr/>
          <p:nvPr/>
        </p:nvSpPr>
        <p:spPr>
          <a:xfrm>
            <a:off x="609600" y="4648200"/>
            <a:ext cx="2667000" cy="1524000"/>
          </a:xfrm>
          <a:prstGeom prst="cloudCallout">
            <a:avLst>
              <a:gd name="adj1" fmla="val 27107"/>
              <a:gd name="adj2" fmla="val -1312"/>
            </a:avLst>
          </a:prstGeom>
          <a:solidFill>
            <a:srgbClr val="4F81BD"/>
          </a:solidFill>
          <a:ln w="25550" cap="sq" cmpd="sng">
            <a:solidFill>
              <a:srgbClr val="385D8A"/>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1" i="0" u="none">
                <a:solidFill>
                  <a:srgbClr val="FFFFFF"/>
                </a:solidFill>
                <a:latin typeface="Times New Roman"/>
                <a:ea typeface="Times New Roman"/>
                <a:cs typeface="Times New Roman"/>
                <a:sym typeface="Times New Roman"/>
              </a:rPr>
              <a:t>HALT</a:t>
            </a:r>
            <a:r>
              <a:rPr lang="en-US" sz="2400" b="0" i="0" u="none">
                <a:solidFill>
                  <a:srgbClr val="FFFFFF"/>
                </a:solidFill>
                <a:latin typeface="Times New Roman"/>
                <a:ea typeface="Times New Roman"/>
                <a:cs typeface="Times New Roman"/>
                <a:sym typeface="Times New Roman"/>
              </a:rPr>
              <a:t> until A  is free</a:t>
            </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63"/>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64"/>
                                        </p:tgtEl>
                                        <p:attrNameLst>
                                          <p:attrName>style.visibility</p:attrName>
                                        </p:attrNameLst>
                                      </p:cBhvr>
                                      <p:to>
                                        <p:strVal val="visible"/>
                                      </p:to>
                                    </p:set>
                                    <p:animEffect transition="in" filter="fade">
                                      <p:cBhvr>
                                        <p:cTn id="9" dur="500"/>
                                        <p:tgtEl>
                                          <p:spTgt spid="864"/>
                                        </p:tgtEl>
                                      </p:cBhvr>
                                    </p:animEffect>
                                  </p:childTnLst>
                                </p:cTn>
                              </p:par>
                              <p:par>
                                <p:cTn id="10" presetID="10" presetClass="entr" presetSubtype="0" fill="hold" nodeType="with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500"/>
                                        <p:tgtEl>
                                          <p:spTgt spid="865"/>
                                        </p:tgtEl>
                                      </p:cBhvr>
                                    </p:animEffect>
                                  </p:childTnLst>
                                </p:cTn>
                              </p:par>
                              <p:par>
                                <p:cTn id="13" presetID="10" presetClass="entr" presetSubtype="0" fill="hold" nodeType="withEffect">
                                  <p:stCondLst>
                                    <p:cond delay="0"/>
                                  </p:stCondLst>
                                  <p:childTnLst>
                                    <p:set>
                                      <p:cBhvr>
                                        <p:cTn id="14" dur="1" fill="hold">
                                          <p:stCondLst>
                                            <p:cond delay="0"/>
                                          </p:stCondLst>
                                        </p:cTn>
                                        <p:tgtEl>
                                          <p:spTgt spid="866"/>
                                        </p:tgtEl>
                                        <p:attrNameLst>
                                          <p:attrName>style.visibility</p:attrName>
                                        </p:attrNameLst>
                                      </p:cBhvr>
                                      <p:to>
                                        <p:strVal val="visible"/>
                                      </p:to>
                                    </p:set>
                                    <p:animEffect transition="in" filter="fade">
                                      <p:cBhvr>
                                        <p:cTn id="15" dur="500"/>
                                        <p:tgtEl>
                                          <p:spTgt spid="866"/>
                                        </p:tgtEl>
                                      </p:cBhvr>
                                    </p:animEffect>
                                  </p:childTnLst>
                                </p:cTn>
                              </p:par>
                              <p:par>
                                <p:cTn id="16" presetID="10" presetClass="entr" presetSubtype="0" fill="hold" nodeType="withEffect">
                                  <p:stCondLst>
                                    <p:cond delay="0"/>
                                  </p:stCondLst>
                                  <p:childTnLst>
                                    <p:set>
                                      <p:cBhvr>
                                        <p:cTn id="17" dur="1" fill="hold">
                                          <p:stCondLst>
                                            <p:cond delay="0"/>
                                          </p:stCondLst>
                                        </p:cTn>
                                        <p:tgtEl>
                                          <p:spTgt spid="867"/>
                                        </p:tgtEl>
                                        <p:attrNameLst>
                                          <p:attrName>style.visibility</p:attrName>
                                        </p:attrNameLst>
                                      </p:cBhvr>
                                      <p:to>
                                        <p:strVal val="visible"/>
                                      </p:to>
                                    </p:set>
                                    <p:animEffect transition="in" filter="fade">
                                      <p:cBhvr>
                                        <p:cTn id="18" dur="500"/>
                                        <p:tgtEl>
                                          <p:spTgt spid="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16"/>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8</a:t>
            </a:fld>
            <a:endParaRPr/>
          </a:p>
        </p:txBody>
      </p:sp>
      <p:pic>
        <p:nvPicPr>
          <p:cNvPr id="135" name="Google Shape;135;p16"/>
          <p:cNvPicPr preferRelativeResize="0"/>
          <p:nvPr/>
        </p:nvPicPr>
        <p:blipFill rotWithShape="1">
          <a:blip r:embed="rId3">
            <a:alphaModFix/>
          </a:blip>
          <a:srcRect/>
          <a:stretch/>
        </p:blipFill>
        <p:spPr>
          <a:xfrm>
            <a:off x="966787" y="914400"/>
            <a:ext cx="7262812" cy="5105400"/>
          </a:xfrm>
          <a:prstGeom prst="rect">
            <a:avLst/>
          </a:prstGeom>
          <a:noFill/>
          <a:ln>
            <a:noFill/>
          </a:ln>
        </p:spPr>
      </p:pic>
      <p:sp>
        <p:nvSpPr>
          <p:cNvPr id="136" name="Google Shape;136;p16"/>
          <p:cNvSpPr txBox="1"/>
          <p:nvPr/>
        </p:nvSpPr>
        <p:spPr>
          <a:xfrm>
            <a:off x="674687" y="279400"/>
            <a:ext cx="7064375" cy="863600"/>
          </a:xfrm>
          <a:prstGeom prst="rect">
            <a:avLst/>
          </a:prstGeom>
          <a:noFill/>
          <a:ln>
            <a:noFill/>
          </a:ln>
        </p:spPr>
        <p:txBody>
          <a:bodyPr spcFirstLastPara="1" wrap="square" lIns="0" tIns="23025" rIns="0" bIns="0" anchor="ctr" anchorCtr="0">
            <a:noAutofit/>
          </a:bodyPr>
          <a:lstStyle/>
          <a:p>
            <a:pPr marL="0" marR="0" lvl="0" indent="0" algn="ctr" rtl="0">
              <a:lnSpc>
                <a:spcPct val="93000"/>
              </a:lnSpc>
              <a:spcBef>
                <a:spcPts val="0"/>
              </a:spcBef>
              <a:spcAft>
                <a:spcPts val="0"/>
              </a:spcAft>
              <a:buClr>
                <a:srgbClr val="008000"/>
              </a:buClr>
              <a:buSzPts val="2600"/>
              <a:buFont typeface="Arial"/>
              <a:buNone/>
            </a:pPr>
            <a:r>
              <a:rPr lang="en-US" sz="2600" b="0" i="0" u="none">
                <a:solidFill>
                  <a:srgbClr val="008000"/>
                </a:solidFill>
                <a:latin typeface="Arial"/>
                <a:ea typeface="Arial"/>
                <a:cs typeface="Arial"/>
                <a:sym typeface="Arial"/>
              </a:rPr>
              <a:t>Scheduling and Process State Transitions</a:t>
            </a:r>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2"/>
        <p:cNvGrpSpPr/>
        <p:nvPr/>
      </p:nvGrpSpPr>
      <p:grpSpPr>
        <a:xfrm>
          <a:off x="0" y="0"/>
          <a:ext cx="0" cy="0"/>
          <a:chOff x="0" y="0"/>
          <a:chExt cx="0" cy="0"/>
        </a:xfrm>
      </p:grpSpPr>
      <p:sp>
        <p:nvSpPr>
          <p:cNvPr id="873" name="Google Shape;873;p88"/>
          <p:cNvSpPr txBox="1"/>
          <p:nvPr/>
        </p:nvSpPr>
        <p:spPr>
          <a:xfrm>
            <a:off x="1619250" y="5580062"/>
            <a:ext cx="6121400" cy="7937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Dining Philosophers Problem</a:t>
            </a:r>
            <a:endParaRPr/>
          </a:p>
          <a:p>
            <a:pPr marL="0" marR="0" lvl="0" indent="0" algn="l" rtl="0">
              <a:lnSpc>
                <a:spcPct val="100000"/>
              </a:lnSpc>
              <a:spcBef>
                <a:spcPts val="1000"/>
              </a:spcBef>
              <a:spcAft>
                <a:spcPts val="0"/>
              </a:spcAft>
              <a:buNone/>
            </a:pPr>
            <a:endParaRPr sz="2600" b="0" i="0" u="none">
              <a:solidFill>
                <a:srgbClr val="000000"/>
              </a:solidFill>
              <a:latin typeface="Times New Roman"/>
              <a:ea typeface="Times New Roman"/>
              <a:cs typeface="Times New Roman"/>
              <a:sym typeface="Times New Roman"/>
            </a:endParaRPr>
          </a:p>
        </p:txBody>
      </p:sp>
      <p:sp>
        <p:nvSpPr>
          <p:cNvPr id="874" name="Google Shape;874;p88"/>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of deadlock</a:t>
            </a:r>
            <a:endParaRPr/>
          </a:p>
        </p:txBody>
      </p:sp>
      <p:grpSp>
        <p:nvGrpSpPr>
          <p:cNvPr id="875" name="Google Shape;875;p88"/>
          <p:cNvGrpSpPr/>
          <p:nvPr/>
        </p:nvGrpSpPr>
        <p:grpSpPr>
          <a:xfrm>
            <a:off x="2057400" y="914400"/>
            <a:ext cx="4940300" cy="4516437"/>
            <a:chOff x="1296" y="576"/>
            <a:chExt cx="3112" cy="2845"/>
          </a:xfrm>
        </p:grpSpPr>
        <p:pic>
          <p:nvPicPr>
            <p:cNvPr id="876" name="Google Shape;876;p88"/>
            <p:cNvPicPr preferRelativeResize="0"/>
            <p:nvPr/>
          </p:nvPicPr>
          <p:blipFill rotWithShape="1">
            <a:blip r:embed="rId3">
              <a:alphaModFix/>
            </a:blip>
            <a:srcRect/>
            <a:stretch/>
          </p:blipFill>
          <p:spPr>
            <a:xfrm>
              <a:off x="1296" y="576"/>
              <a:ext cx="3112" cy="2845"/>
            </a:xfrm>
            <a:prstGeom prst="rect">
              <a:avLst/>
            </a:prstGeom>
            <a:noFill/>
            <a:ln>
              <a:noFill/>
            </a:ln>
          </p:spPr>
        </p:pic>
        <p:sp>
          <p:nvSpPr>
            <p:cNvPr id="877" name="Google Shape;877;p88"/>
            <p:cNvSpPr/>
            <p:nvPr/>
          </p:nvSpPr>
          <p:spPr>
            <a:xfrm>
              <a:off x="1296" y="576"/>
              <a:ext cx="3112" cy="284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81"/>
        <p:cNvGrpSpPr/>
        <p:nvPr/>
      </p:nvGrpSpPr>
      <p:grpSpPr>
        <a:xfrm>
          <a:off x="0" y="0"/>
          <a:ext cx="0" cy="0"/>
          <a:chOff x="0" y="0"/>
          <a:chExt cx="0" cy="0"/>
        </a:xfrm>
      </p:grpSpPr>
      <p:sp>
        <p:nvSpPr>
          <p:cNvPr id="882" name="Google Shape;882;p89"/>
          <p:cNvSpPr txBox="1"/>
          <p:nvPr/>
        </p:nvSpPr>
        <p:spPr>
          <a:xfrm>
            <a:off x="304800" y="1376362"/>
            <a:ext cx="8281987" cy="49609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Boss said to secretary: For a week we will go abroad,  so make arrangement.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Secretary make call to Husband: For a week my boss and  I will be going abroad, you look after yourself.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Husband make call to secret lover: My wife is going  abroad for a week, so lets spend the week together.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Secret lover make call to small boy whom she is giving  private tution: I have work for a week, so you need  not come for class.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Small boy make call to his grandfather: Grandpa, for a week I don't have class 'coz my teacher is busy. Lets spend the week together.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Grandpa make call to his secretary: This week I am  spending my time with my grandson. We cannot attend  that meeting.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Secretary make call to her husband: This week my boss  has some work, we cancelled our trip.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Husband make call to secret lover: We cannot spend this week together, my wife has cancelled her trip.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Secret lover make call to small boy whom she is giving private tution: This week we will have class as usual.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Small boy make call to his grandfather: Grandpa, my  teacher said this week I have to attend class. </a:t>
            </a:r>
            <a:endParaRPr/>
          </a:p>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Sorry I can't give you company. </a:t>
            </a:r>
            <a:br>
              <a:rPr lang="en-US" sz="1600" b="0" i="0" u="none">
                <a:solidFill>
                  <a:srgbClr val="000000"/>
                </a:solidFill>
                <a:latin typeface="Times New Roman"/>
                <a:ea typeface="Times New Roman"/>
                <a:cs typeface="Times New Roman"/>
                <a:sym typeface="Times New Roman"/>
              </a:rPr>
            </a:br>
            <a:r>
              <a:rPr lang="en-US" sz="1600" b="0" i="0" u="none">
                <a:solidFill>
                  <a:srgbClr val="000000"/>
                </a:solidFill>
                <a:latin typeface="Times New Roman"/>
                <a:ea typeface="Times New Roman"/>
                <a:cs typeface="Times New Roman"/>
                <a:sym typeface="Times New Roman"/>
              </a:rPr>
              <a:t>Grandpa make call to his secretary: Don't worry this  week we will attend that meeting, so make arrangement .</a:t>
            </a:r>
            <a:endParaRPr/>
          </a:p>
        </p:txBody>
      </p:sp>
      <p:sp>
        <p:nvSpPr>
          <p:cNvPr id="883" name="Google Shape;883;p89"/>
          <p:cNvSpPr txBox="1"/>
          <p:nvPr/>
        </p:nvSpPr>
        <p:spPr>
          <a:xfrm>
            <a:off x="457200" y="304800"/>
            <a:ext cx="8226425"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of deadlock</a:t>
            </a:r>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8"/>
        <p:cNvGrpSpPr/>
        <p:nvPr/>
      </p:nvGrpSpPr>
      <p:grpSpPr>
        <a:xfrm>
          <a:off x="0" y="0"/>
          <a:ext cx="0" cy="0"/>
          <a:chOff x="0" y="0"/>
          <a:chExt cx="0" cy="0"/>
        </a:xfrm>
      </p:grpSpPr>
      <p:sp>
        <p:nvSpPr>
          <p:cNvPr id="889" name="Google Shape;889;p90"/>
          <p:cNvSpPr txBox="1"/>
          <p:nvPr/>
        </p:nvSpPr>
        <p:spPr>
          <a:xfrm>
            <a:off x="500062" y="334962"/>
            <a:ext cx="8229600" cy="5603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DEADLOCKS</a:t>
            </a:r>
            <a:endParaRPr/>
          </a:p>
        </p:txBody>
      </p:sp>
      <p:sp>
        <p:nvSpPr>
          <p:cNvPr id="890" name="Google Shape;890;p90"/>
          <p:cNvSpPr txBox="1"/>
          <p:nvPr/>
        </p:nvSpPr>
        <p:spPr>
          <a:xfrm>
            <a:off x="457200" y="903287"/>
            <a:ext cx="8229600" cy="5227637"/>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00000"/>
              </a:lnSpc>
              <a:spcBef>
                <a:spcPts val="0"/>
              </a:spcBef>
              <a:spcAft>
                <a:spcPts val="0"/>
              </a:spcAft>
              <a:buClr>
                <a:srgbClr val="CC9900"/>
              </a:buClr>
              <a:buSzPts val="2200"/>
              <a:buFont typeface="Noto Sans Symbols"/>
              <a:buChar char="■"/>
            </a:pPr>
            <a:r>
              <a:rPr lang="en-US" sz="2200" b="0" i="0" u="none">
                <a:solidFill>
                  <a:srgbClr val="FF0000"/>
                </a:solidFill>
                <a:latin typeface="Arial"/>
                <a:ea typeface="Arial"/>
                <a:cs typeface="Arial"/>
                <a:sym typeface="Arial"/>
              </a:rPr>
              <a:t>Permanent blocking of a single or set of processes, competing for system resources or may want to cooperate for communication</a:t>
            </a:r>
            <a:r>
              <a:rPr lang="en-US" sz="2200" b="1" i="0" u="none">
                <a:solidFill>
                  <a:srgbClr val="FF0000"/>
                </a:solidFill>
                <a:latin typeface="Arial"/>
                <a:ea typeface="Arial"/>
                <a:cs typeface="Arial"/>
                <a:sym typeface="Arial"/>
              </a:rPr>
              <a:t>.</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Formal definition :</a:t>
            </a:r>
            <a:br>
              <a:rPr lang="en-US" sz="2200" b="0" i="0" u="none">
                <a:solidFill>
                  <a:srgbClr val="000000"/>
                </a:solidFill>
                <a:latin typeface="Arial"/>
                <a:ea typeface="Arial"/>
                <a:cs typeface="Arial"/>
                <a:sym typeface="Arial"/>
              </a:rPr>
            </a:br>
            <a:r>
              <a:rPr lang="en-US" sz="2200" b="0" i="1" u="none">
                <a:solidFill>
                  <a:srgbClr val="FF6600"/>
                </a:solidFill>
                <a:latin typeface="Arial"/>
                <a:ea typeface="Arial"/>
                <a:cs typeface="Arial"/>
                <a:sym typeface="Arial"/>
              </a:rPr>
              <a:t>A set of processes is deadlocked if each process in the set is waiting for an event that only another process in the set can cause.</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Usually the event is release of a currently held resource.</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Generally it is because of the conflicting needs of different processes.</a:t>
            </a:r>
            <a:endParaRPr/>
          </a:p>
          <a:p>
            <a:pPr marL="311150" marR="0" lvl="0" indent="-311150" algn="just" rtl="0">
              <a:lnSpc>
                <a:spcPct val="10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There is no general solution to solve it completely.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91"/>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Resource Categories</a:t>
            </a:r>
            <a:endParaRPr/>
          </a:p>
        </p:txBody>
      </p:sp>
      <p:sp>
        <p:nvSpPr>
          <p:cNvPr id="897" name="Google Shape;897;p91"/>
          <p:cNvSpPr txBox="1"/>
          <p:nvPr/>
        </p:nvSpPr>
        <p:spPr>
          <a:xfrm>
            <a:off x="457200" y="914400"/>
            <a:ext cx="8204200" cy="5205412"/>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Reusable resources vs. Consumable resources</a:t>
            </a:r>
            <a:endParaRPr/>
          </a:p>
          <a:p>
            <a:pPr marL="336550" marR="0" lvl="0" indent="-336550" algn="l" rtl="0">
              <a:lnSpc>
                <a:spcPct val="150000"/>
              </a:lnSpc>
              <a:spcBef>
                <a:spcPts val="40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Physical vs. logical resources</a:t>
            </a:r>
            <a:endParaRPr/>
          </a:p>
          <a:p>
            <a:pPr marL="336550" marR="0" lvl="0" indent="-336550" algn="l" rtl="0">
              <a:lnSpc>
                <a:spcPct val="150000"/>
              </a:lnSpc>
              <a:spcBef>
                <a:spcPts val="40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Preemptable resources vs. Non preemptable resources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92"/>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Reusable Resources</a:t>
            </a:r>
            <a:endParaRPr/>
          </a:p>
        </p:txBody>
      </p:sp>
      <p:sp>
        <p:nvSpPr>
          <p:cNvPr id="904" name="Google Shape;904;p92"/>
          <p:cNvSpPr txBox="1"/>
          <p:nvPr/>
        </p:nvSpPr>
        <p:spPr>
          <a:xfrm>
            <a:off x="457200" y="914400"/>
            <a:ext cx="8204200" cy="554355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Can be safely used by only one process at a time and is not depleted by that use</a:t>
            </a:r>
            <a:endParaRPr/>
          </a:p>
          <a:p>
            <a:pPr marL="336550" marR="0" lvl="0" indent="-336550" algn="l" rtl="0">
              <a:lnSpc>
                <a:spcPct val="150000"/>
              </a:lnSpc>
              <a:spcBef>
                <a:spcPts val="4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Processors, I/O channels, memory, devices and data structure such as database, files,semaphores etc.</a:t>
            </a:r>
            <a:endParaRPr/>
          </a:p>
          <a:p>
            <a:pPr marL="336550" marR="0" lvl="0" indent="-336550" algn="l" rtl="0">
              <a:lnSpc>
                <a:spcPct val="150000"/>
              </a:lnSpc>
              <a:spcBef>
                <a:spcPts val="4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Examples of deadlock with reusable resources</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If each process holds on resource and requests for the other</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Dining Philosophers</a:t>
            </a:r>
            <a:endParaRPr/>
          </a:p>
          <a:p>
            <a:pPr marL="336550" marR="0" lvl="0" indent="-336550" algn="l" rtl="0">
              <a:lnSpc>
                <a:spcPct val="150000"/>
              </a:lnSpc>
              <a:spcBef>
                <a:spcPts val="4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General access pattern:</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Request</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Lock</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Use</a:t>
            </a:r>
            <a:endParaRPr/>
          </a:p>
          <a:p>
            <a:pPr marL="736600" marR="0" lvl="1" indent="-279400" algn="l" rtl="0">
              <a:lnSpc>
                <a:spcPct val="150000"/>
              </a:lnSpc>
              <a:spcBef>
                <a:spcPts val="400"/>
              </a:spcBef>
              <a:spcAft>
                <a:spcPts val="0"/>
              </a:spcAft>
              <a:buClr>
                <a:srgbClr val="000000"/>
              </a:buClr>
              <a:buSzPts val="1800"/>
              <a:buFont typeface="Times New Roman"/>
              <a:buChar char="–"/>
            </a:pPr>
            <a:r>
              <a:rPr lang="en-US" sz="1800" b="0" i="0" u="none" strike="noStrike" cap="none">
                <a:solidFill>
                  <a:srgbClr val="000000"/>
                </a:solidFill>
                <a:latin typeface="Arial"/>
                <a:ea typeface="Arial"/>
                <a:cs typeface="Arial"/>
                <a:sym typeface="Arial"/>
              </a:rPr>
              <a:t>Release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8"/>
        <p:cNvGrpSpPr/>
        <p:nvPr/>
      </p:nvGrpSpPr>
      <p:grpSpPr>
        <a:xfrm>
          <a:off x="0" y="0"/>
          <a:ext cx="0" cy="0"/>
          <a:chOff x="0" y="0"/>
          <a:chExt cx="0" cy="0"/>
        </a:xfrm>
      </p:grpSpPr>
      <p:sp>
        <p:nvSpPr>
          <p:cNvPr id="909" name="Google Shape;909;p93"/>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Resources</a:t>
            </a:r>
            <a:br>
              <a:rPr lang="en-US" sz="2400" b="0" i="0" u="none">
                <a:solidFill>
                  <a:srgbClr val="006633"/>
                </a:solidFill>
                <a:latin typeface="Arial"/>
                <a:ea typeface="Arial"/>
                <a:cs typeface="Arial"/>
                <a:sym typeface="Arial"/>
              </a:rPr>
            </a:br>
            <a:endParaRPr/>
          </a:p>
        </p:txBody>
      </p:sp>
      <p:sp>
        <p:nvSpPr>
          <p:cNvPr id="910" name="Google Shape;910;p93"/>
          <p:cNvSpPr txBox="1"/>
          <p:nvPr/>
        </p:nvSpPr>
        <p:spPr>
          <a:xfrm>
            <a:off x="457200" y="914400"/>
            <a:ext cx="5181600" cy="5551487"/>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Process must wait if request is denied</a:t>
            </a:r>
            <a:endParaRPr/>
          </a:p>
          <a:p>
            <a:pPr marL="738187" marR="0" lvl="1" indent="-280987" algn="l" rtl="0">
              <a:lnSpc>
                <a:spcPct val="150000"/>
              </a:lnSpc>
              <a:spcBef>
                <a:spcPts val="400"/>
              </a:spcBef>
              <a:spcAft>
                <a:spcPts val="0"/>
              </a:spcAft>
              <a:buClr>
                <a:srgbClr val="000000"/>
              </a:buClr>
              <a:buSzPts val="1600"/>
              <a:buFont typeface="Noto Sans Symbols"/>
              <a:buChar char="❑"/>
            </a:pPr>
            <a:r>
              <a:rPr lang="en-US" sz="1600" b="0" i="0" u="none" strike="noStrike" cap="none">
                <a:solidFill>
                  <a:srgbClr val="000000"/>
                </a:solidFill>
                <a:latin typeface="Arial"/>
                <a:ea typeface="Arial"/>
                <a:cs typeface="Arial"/>
                <a:sym typeface="Arial"/>
              </a:rPr>
              <a:t> Requesting process may be blocked</a:t>
            </a:r>
            <a:endParaRPr/>
          </a:p>
          <a:p>
            <a:pPr marL="738187" marR="0" lvl="1" indent="-280987" algn="l" rtl="0">
              <a:lnSpc>
                <a:spcPct val="150000"/>
              </a:lnSpc>
              <a:spcBef>
                <a:spcPts val="400"/>
              </a:spcBef>
              <a:spcAft>
                <a:spcPts val="0"/>
              </a:spcAft>
              <a:buClr>
                <a:srgbClr val="000000"/>
              </a:buClr>
              <a:buSzPts val="1600"/>
              <a:buFont typeface="Noto Sans Symbols"/>
              <a:buChar char="❑"/>
            </a:pPr>
            <a:r>
              <a:rPr lang="en-US" sz="1600" b="0" i="0" u="none" strike="noStrike" cap="none">
                <a:solidFill>
                  <a:srgbClr val="000000"/>
                </a:solidFill>
                <a:latin typeface="Arial"/>
                <a:ea typeface="Arial"/>
                <a:cs typeface="Arial"/>
                <a:sym typeface="Arial"/>
              </a:rPr>
              <a:t>May fail with error code</a:t>
            </a:r>
            <a:endParaRPr/>
          </a:p>
          <a:p>
            <a:pPr marL="738187" marR="0" lvl="1" indent="-280987" algn="l" rtl="0">
              <a:lnSpc>
                <a:spcPct val="150000"/>
              </a:lnSpc>
              <a:spcBef>
                <a:spcPts val="400"/>
              </a:spcBef>
              <a:spcAft>
                <a:spcPts val="0"/>
              </a:spcAft>
              <a:buClr>
                <a:srgbClr val="FFFFFF"/>
              </a:buClr>
              <a:buSzPts val="1600"/>
              <a:buFont typeface="Times New Roman"/>
              <a:buNone/>
            </a:pPr>
            <a:endParaRPr sz="1600" b="0" i="0" u="none" strike="noStrike" cap="none">
              <a:solidFill>
                <a:srgbClr val="000000"/>
              </a:solidFill>
              <a:latin typeface="Arial"/>
              <a:ea typeface="Arial"/>
              <a:cs typeface="Arial"/>
              <a:sym typeface="Arial"/>
            </a:endParaRPr>
          </a:p>
          <a:p>
            <a:pPr marL="338137" marR="0" lvl="0" indent="-338137" algn="l" rtl="0">
              <a:lnSpc>
                <a:spcPct val="150000"/>
              </a:lnSpc>
              <a:spcBef>
                <a:spcPts val="400"/>
              </a:spcBef>
              <a:spcAft>
                <a:spcPts val="0"/>
              </a:spcAft>
              <a:buClr>
                <a:srgbClr val="000000"/>
              </a:buClr>
              <a:buSzPts val="2000"/>
              <a:buFont typeface="Times New Roman"/>
              <a:buChar char="•"/>
            </a:pPr>
            <a:r>
              <a:rPr lang="en-US" sz="2000" b="0" i="0" u="none">
                <a:solidFill>
                  <a:srgbClr val="000000"/>
                </a:solidFill>
                <a:latin typeface="Arial"/>
                <a:ea typeface="Arial"/>
                <a:cs typeface="Arial"/>
                <a:sym typeface="Arial"/>
              </a:rPr>
              <a:t>Deadlocks</a:t>
            </a:r>
            <a:endParaRPr/>
          </a:p>
          <a:p>
            <a:pPr marL="338137" marR="0" lvl="0" indent="-338137" algn="l" rtl="0">
              <a:lnSpc>
                <a:spcPct val="150000"/>
              </a:lnSpc>
              <a:spcBef>
                <a:spcPts val="400"/>
              </a:spcBef>
              <a:spcAft>
                <a:spcPts val="0"/>
              </a:spcAft>
              <a:buClr>
                <a:srgbClr val="000000"/>
              </a:buClr>
              <a:buSzPts val="2000"/>
              <a:buFont typeface="Noto Sans Symbols"/>
              <a:buChar char="❑"/>
            </a:pPr>
            <a:r>
              <a:rPr lang="en-US" sz="2000" b="0" i="0" u="none">
                <a:solidFill>
                  <a:srgbClr val="000000"/>
                </a:solidFill>
                <a:latin typeface="Arial"/>
                <a:ea typeface="Arial"/>
                <a:cs typeface="Arial"/>
                <a:sym typeface="Arial"/>
              </a:rPr>
              <a:t> Occur only when processes are granted</a:t>
            </a:r>
            <a:endParaRPr/>
          </a:p>
          <a:p>
            <a:pPr marL="338137" marR="0" lvl="0" indent="-338137" algn="l" rtl="0">
              <a:lnSpc>
                <a:spcPct val="150000"/>
              </a:lnSpc>
              <a:spcBef>
                <a:spcPts val="40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exclusive access to resources</a:t>
            </a:r>
            <a:endParaRPr/>
          </a:p>
        </p:txBody>
      </p:sp>
      <p:pic>
        <p:nvPicPr>
          <p:cNvPr id="911" name="Google Shape;911;p93"/>
          <p:cNvPicPr preferRelativeResize="0"/>
          <p:nvPr/>
        </p:nvPicPr>
        <p:blipFill rotWithShape="1">
          <a:blip r:embed="rId3">
            <a:alphaModFix/>
          </a:blip>
          <a:srcRect/>
          <a:stretch/>
        </p:blipFill>
        <p:spPr>
          <a:xfrm>
            <a:off x="6072187" y="533400"/>
            <a:ext cx="3071812" cy="2514600"/>
          </a:xfrm>
          <a:prstGeom prst="rect">
            <a:avLst/>
          </a:prstGeom>
          <a:noFill/>
          <a:ln>
            <a:noFill/>
          </a:ln>
        </p:spPr>
      </p:pic>
      <p:pic>
        <p:nvPicPr>
          <p:cNvPr id="912" name="Google Shape;912;p93"/>
          <p:cNvPicPr preferRelativeResize="0"/>
          <p:nvPr/>
        </p:nvPicPr>
        <p:blipFill rotWithShape="1">
          <a:blip r:embed="rId4">
            <a:alphaModFix/>
          </a:blip>
          <a:srcRect/>
          <a:stretch/>
        </p:blipFill>
        <p:spPr>
          <a:xfrm>
            <a:off x="6248400" y="3886200"/>
            <a:ext cx="2181225" cy="18192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17"/>
        <p:cNvGrpSpPr/>
        <p:nvPr/>
      </p:nvGrpSpPr>
      <p:grpSpPr>
        <a:xfrm>
          <a:off x="0" y="0"/>
          <a:ext cx="0" cy="0"/>
          <a:chOff x="0" y="0"/>
          <a:chExt cx="0" cy="0"/>
        </a:xfrm>
      </p:grpSpPr>
      <p:sp>
        <p:nvSpPr>
          <p:cNvPr id="918" name="Google Shape;918;p94"/>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of accessing Disk file and Tape drive</a:t>
            </a:r>
            <a:endParaRPr/>
          </a:p>
        </p:txBody>
      </p:sp>
      <p:grpSp>
        <p:nvGrpSpPr>
          <p:cNvPr id="919" name="Google Shape;919;p94"/>
          <p:cNvGrpSpPr/>
          <p:nvPr/>
        </p:nvGrpSpPr>
        <p:grpSpPr>
          <a:xfrm>
            <a:off x="838200" y="1633537"/>
            <a:ext cx="7537450" cy="3565525"/>
            <a:chOff x="528" y="1029"/>
            <a:chExt cx="4748" cy="2246"/>
          </a:xfrm>
        </p:grpSpPr>
        <p:pic>
          <p:nvPicPr>
            <p:cNvPr id="920" name="Google Shape;920;p94"/>
            <p:cNvPicPr preferRelativeResize="0"/>
            <p:nvPr/>
          </p:nvPicPr>
          <p:blipFill rotWithShape="1">
            <a:blip r:embed="rId3">
              <a:alphaModFix/>
            </a:blip>
            <a:srcRect b="14674"/>
            <a:stretch/>
          </p:blipFill>
          <p:spPr>
            <a:xfrm>
              <a:off x="528" y="1029"/>
              <a:ext cx="4748" cy="2246"/>
            </a:xfrm>
            <a:prstGeom prst="rect">
              <a:avLst/>
            </a:prstGeom>
            <a:noFill/>
            <a:ln>
              <a:noFill/>
            </a:ln>
          </p:spPr>
        </p:pic>
        <p:sp>
          <p:nvSpPr>
            <p:cNvPr id="921" name="Google Shape;921;p94"/>
            <p:cNvSpPr/>
            <p:nvPr/>
          </p:nvSpPr>
          <p:spPr>
            <a:xfrm>
              <a:off x="528" y="1029"/>
              <a:ext cx="4748" cy="224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grpSp>
      <p:sp>
        <p:nvSpPr>
          <p:cNvPr id="922" name="Google Shape;922;p94"/>
          <p:cNvSpPr txBox="1"/>
          <p:nvPr/>
        </p:nvSpPr>
        <p:spPr>
          <a:xfrm>
            <a:off x="1295400" y="5334000"/>
            <a:ext cx="6324600" cy="5207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800"/>
              <a:buFont typeface="Times New Roman"/>
              <a:buNone/>
            </a:pPr>
            <a:r>
              <a:rPr lang="en-US" sz="2800" b="0" i="0" u="none">
                <a:solidFill>
                  <a:srgbClr val="000000"/>
                </a:solidFill>
                <a:latin typeface="Times New Roman"/>
                <a:ea typeface="Times New Roman"/>
                <a:cs typeface="Times New Roman"/>
                <a:sym typeface="Times New Roman"/>
              </a:rPr>
              <a:t>Consider sequence p0 p1 q0 q1 p2 q2</a:t>
            </a:r>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7"/>
        <p:cNvGrpSpPr/>
        <p:nvPr/>
      </p:nvGrpSpPr>
      <p:grpSpPr>
        <a:xfrm>
          <a:off x="0" y="0"/>
          <a:ext cx="0" cy="0"/>
          <a:chOff x="0" y="0"/>
          <a:chExt cx="0" cy="0"/>
        </a:xfrm>
      </p:grpSpPr>
      <p:sp>
        <p:nvSpPr>
          <p:cNvPr id="928" name="Google Shape;928;p95"/>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Another Example</a:t>
            </a:r>
            <a:endParaRPr/>
          </a:p>
        </p:txBody>
      </p:sp>
      <p:sp>
        <p:nvSpPr>
          <p:cNvPr id="929" name="Google Shape;929;p95"/>
          <p:cNvSpPr txBox="1"/>
          <p:nvPr/>
        </p:nvSpPr>
        <p:spPr>
          <a:xfrm>
            <a:off x="457200" y="914400"/>
            <a:ext cx="8204200" cy="5411787"/>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Space is available for allocation of 200Kbytes, and the following sequence of events occur</a:t>
            </a:r>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0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just" rtl="0">
              <a:lnSpc>
                <a:spcPct val="10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Deadlock occurs if both processes progress to their second request</a:t>
            </a:r>
            <a:endParaRPr/>
          </a:p>
          <a:p>
            <a:pPr marL="0" marR="0" lvl="0" indent="0" algn="l" rtl="0">
              <a:lnSpc>
                <a:spcPct val="100000"/>
              </a:lnSpc>
              <a:spcBef>
                <a:spcPts val="0"/>
              </a:spcBef>
              <a:spcAft>
                <a:spcPts val="0"/>
              </a:spcAft>
              <a:buNone/>
            </a:pPr>
            <a:endParaRPr sz="2200" b="0" i="0" u="none">
              <a:solidFill>
                <a:srgbClr val="000000"/>
              </a:solidFill>
              <a:latin typeface="Arial"/>
              <a:ea typeface="Arial"/>
              <a:cs typeface="Arial"/>
              <a:sym typeface="Arial"/>
            </a:endParaRPr>
          </a:p>
        </p:txBody>
      </p:sp>
      <p:pic>
        <p:nvPicPr>
          <p:cNvPr id="930" name="Google Shape;930;p95"/>
          <p:cNvPicPr preferRelativeResize="0"/>
          <p:nvPr/>
        </p:nvPicPr>
        <p:blipFill rotWithShape="1">
          <a:blip r:embed="rId3">
            <a:alphaModFix/>
          </a:blip>
          <a:srcRect/>
          <a:stretch/>
        </p:blipFill>
        <p:spPr>
          <a:xfrm>
            <a:off x="457200" y="2667000"/>
            <a:ext cx="3848100" cy="1885950"/>
          </a:xfrm>
          <a:prstGeom prst="rect">
            <a:avLst/>
          </a:prstGeom>
          <a:noFill/>
          <a:ln>
            <a:noFill/>
          </a:ln>
        </p:spPr>
      </p:pic>
      <p:pic>
        <p:nvPicPr>
          <p:cNvPr id="931" name="Google Shape;931;p95"/>
          <p:cNvPicPr preferRelativeResize="0"/>
          <p:nvPr/>
        </p:nvPicPr>
        <p:blipFill rotWithShape="1">
          <a:blip r:embed="rId4">
            <a:alphaModFix/>
          </a:blip>
          <a:srcRect/>
          <a:stretch/>
        </p:blipFill>
        <p:spPr>
          <a:xfrm>
            <a:off x="4953000" y="2782887"/>
            <a:ext cx="3790950" cy="18573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6"/>
        <p:cNvGrpSpPr/>
        <p:nvPr/>
      </p:nvGrpSpPr>
      <p:grpSpPr>
        <a:xfrm>
          <a:off x="0" y="0"/>
          <a:ext cx="0" cy="0"/>
          <a:chOff x="0" y="0"/>
          <a:chExt cx="0" cy="0"/>
        </a:xfrm>
      </p:grpSpPr>
      <p:sp>
        <p:nvSpPr>
          <p:cNvPr id="937" name="Google Shape;937;p9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Consumable Resources</a:t>
            </a:r>
            <a:endParaRPr/>
          </a:p>
        </p:txBody>
      </p:sp>
      <p:sp>
        <p:nvSpPr>
          <p:cNvPr id="938" name="Google Shape;938;p96"/>
          <p:cNvSpPr txBox="1"/>
          <p:nvPr/>
        </p:nvSpPr>
        <p:spPr>
          <a:xfrm>
            <a:off x="457200" y="914400"/>
            <a:ext cx="8204200" cy="52816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5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One that can be created/produced and destroyed/consumed</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Typically no limit on the number of consumable resources of a particular type</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Resource ceases to exist after consumption</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Examples</a:t>
            </a:r>
            <a:endParaRPr/>
          </a:p>
          <a:p>
            <a:pPr marL="736600" marR="0" lvl="1" indent="-279400" algn="just" rtl="0">
              <a:lnSpc>
                <a:spcPct val="15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Interrupts, signals, messages, contents of I/O buffers</a:t>
            </a:r>
            <a:endParaRPr/>
          </a:p>
          <a:p>
            <a:pPr marL="336550" marR="0" lvl="0" indent="-336550" algn="just" rtl="0">
              <a:lnSpc>
                <a:spcPct val="15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Can there be deadlock involving consumable resources?</a:t>
            </a:r>
            <a:endParaRPr/>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43"/>
        <p:cNvGrpSpPr/>
        <p:nvPr/>
      </p:nvGrpSpPr>
      <p:grpSpPr>
        <a:xfrm>
          <a:off x="0" y="0"/>
          <a:ext cx="0" cy="0"/>
          <a:chOff x="0" y="0"/>
          <a:chExt cx="0" cy="0"/>
        </a:xfrm>
      </p:grpSpPr>
      <p:sp>
        <p:nvSpPr>
          <p:cNvPr id="944" name="Google Shape;944;p9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a:t>
            </a:r>
            <a:endParaRPr/>
          </a:p>
        </p:txBody>
      </p:sp>
      <p:sp>
        <p:nvSpPr>
          <p:cNvPr id="945" name="Google Shape;945;p97"/>
          <p:cNvSpPr txBox="1"/>
          <p:nvPr/>
        </p:nvSpPr>
        <p:spPr>
          <a:xfrm>
            <a:off x="457200" y="914400"/>
            <a:ext cx="8204200" cy="5575300"/>
          </a:xfrm>
          <a:prstGeom prst="rect">
            <a:avLst/>
          </a:prstGeom>
          <a:noFill/>
          <a:ln>
            <a:noFill/>
          </a:ln>
        </p:spPr>
        <p:txBody>
          <a:bodyPr spcFirstLastPara="1" wrap="square" lIns="90000" tIns="46800" rIns="90000" bIns="46800" anchor="t" anchorCtr="0">
            <a:noAutofit/>
          </a:bodyPr>
          <a:lstStyle/>
          <a:p>
            <a:pPr marL="336550" marR="0" lvl="0" indent="-336550" algn="l" rtl="0">
              <a:lnSpc>
                <a:spcPct val="150000"/>
              </a:lnSpc>
              <a:spcBef>
                <a:spcPts val="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Each process attempts to receive a message from the other and then sends a message to it</a:t>
            </a:r>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FFFFFF"/>
              </a:buClr>
              <a:buSzPts val="2200"/>
              <a:buFont typeface="Times New Roman"/>
              <a:buNone/>
            </a:pPr>
            <a:endParaRPr sz="2200" b="0" i="0" u="none">
              <a:solidFill>
                <a:srgbClr val="000000"/>
              </a:solidFill>
              <a:latin typeface="Arial"/>
              <a:ea typeface="Arial"/>
              <a:cs typeface="Arial"/>
              <a:sym typeface="Arial"/>
            </a:endParaRPr>
          </a:p>
          <a:p>
            <a:pPr marL="336550" marR="0" lvl="0" indent="-336550" algn="l" rtl="0">
              <a:lnSpc>
                <a:spcPct val="15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Deadlock occurs if the “receive” is blocking</a:t>
            </a:r>
            <a:endParaRPr/>
          </a:p>
          <a:p>
            <a:pPr marL="336550" marR="0" lvl="0" indent="-336550" algn="l" rtl="0">
              <a:lnSpc>
                <a:spcPct val="150000"/>
              </a:lnSpc>
              <a:spcBef>
                <a:spcPts val="4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Takes a rare combination of events!</a:t>
            </a:r>
            <a:endParaRPr/>
          </a:p>
          <a:p>
            <a:pPr marL="736600" marR="0" lvl="1" indent="-279400" algn="l" rtl="0">
              <a:lnSpc>
                <a:spcPct val="150000"/>
              </a:lnSpc>
              <a:spcBef>
                <a:spcPts val="400"/>
              </a:spcBef>
              <a:spcAft>
                <a:spcPts val="0"/>
              </a:spcAft>
              <a:buClr>
                <a:srgbClr val="000000"/>
              </a:buClr>
              <a:buSzPts val="2200"/>
              <a:buFont typeface="Times New Roman"/>
              <a:buChar char="–"/>
            </a:pPr>
            <a:r>
              <a:rPr lang="en-US" sz="2200" b="0" i="0" u="none" strike="noStrike" cap="none">
                <a:solidFill>
                  <a:srgbClr val="000000"/>
                </a:solidFill>
                <a:latin typeface="Arial"/>
                <a:ea typeface="Arial"/>
                <a:cs typeface="Arial"/>
                <a:sym typeface="Arial"/>
              </a:rPr>
              <a:t>Ever heard that a s/w is never bug free?</a:t>
            </a:r>
            <a:endParaRPr/>
          </a:p>
          <a:p>
            <a:pPr marL="0" marR="0" lvl="0" indent="0" algn="l" rtl="0">
              <a:lnSpc>
                <a:spcPct val="100000"/>
              </a:lnSpc>
              <a:spcBef>
                <a:spcPts val="0"/>
              </a:spcBef>
              <a:spcAft>
                <a:spcPts val="0"/>
              </a:spcAft>
              <a:buNone/>
            </a:pPr>
            <a:endParaRPr sz="2200" b="0" i="0" u="none" strike="noStrike" cap="none">
              <a:solidFill>
                <a:srgbClr val="000000"/>
              </a:solidFill>
              <a:latin typeface="Arial"/>
              <a:ea typeface="Arial"/>
              <a:cs typeface="Arial"/>
              <a:sym typeface="Arial"/>
            </a:endParaRPr>
          </a:p>
        </p:txBody>
      </p:sp>
      <p:pic>
        <p:nvPicPr>
          <p:cNvPr id="946" name="Google Shape;946;p97"/>
          <p:cNvPicPr preferRelativeResize="0"/>
          <p:nvPr/>
        </p:nvPicPr>
        <p:blipFill rotWithShape="1">
          <a:blip r:embed="rId3">
            <a:alphaModFix/>
          </a:blip>
          <a:srcRect/>
          <a:stretch/>
        </p:blipFill>
        <p:spPr>
          <a:xfrm>
            <a:off x="704850" y="2362200"/>
            <a:ext cx="3790950" cy="1828800"/>
          </a:xfrm>
          <a:prstGeom prst="rect">
            <a:avLst/>
          </a:prstGeom>
          <a:noFill/>
          <a:ln>
            <a:noFill/>
          </a:ln>
        </p:spPr>
      </p:pic>
      <p:pic>
        <p:nvPicPr>
          <p:cNvPr id="947" name="Google Shape;947;p97"/>
          <p:cNvPicPr preferRelativeResize="0"/>
          <p:nvPr/>
        </p:nvPicPr>
        <p:blipFill rotWithShape="1">
          <a:blip r:embed="rId4">
            <a:alphaModFix/>
          </a:blip>
          <a:srcRect/>
          <a:stretch/>
        </p:blipFill>
        <p:spPr>
          <a:xfrm>
            <a:off x="4848225" y="2362200"/>
            <a:ext cx="3762375" cy="1800225"/>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17"/>
          <p:cNvSpPr txBox="1"/>
          <p:nvPr/>
        </p:nvSpPr>
        <p:spPr>
          <a:xfrm>
            <a:off x="6553200" y="6238875"/>
            <a:ext cx="2130425" cy="458787"/>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2600"/>
              <a:buFont typeface="Times New Roman"/>
              <a:buNone/>
            </a:pPr>
            <a:fld id="{00000000-1234-1234-1234-123412341234}" type="slidenum">
              <a:rPr lang="en-US" sz="2600" b="0" i="0" u="none">
                <a:solidFill>
                  <a:srgbClr val="000000"/>
                </a:solidFill>
                <a:latin typeface="Times New Roman"/>
                <a:ea typeface="Times New Roman"/>
                <a:cs typeface="Times New Roman"/>
                <a:sym typeface="Times New Roman"/>
              </a:rPr>
              <a:pPr marL="0" marR="0" lvl="0" indent="0" algn="l" rtl="0">
                <a:lnSpc>
                  <a:spcPct val="100000"/>
                </a:lnSpc>
                <a:spcBef>
                  <a:spcPts val="0"/>
                </a:spcBef>
                <a:spcAft>
                  <a:spcPts val="0"/>
                </a:spcAft>
                <a:buClr>
                  <a:srgbClr val="000000"/>
                </a:buClr>
                <a:buSzPts val="2600"/>
                <a:buFont typeface="Times New Roman"/>
                <a:buNone/>
              </a:pPr>
              <a:t>9</a:t>
            </a:fld>
            <a:endParaRPr/>
          </a:p>
        </p:txBody>
      </p:sp>
      <p:pic>
        <p:nvPicPr>
          <p:cNvPr id="143" name="Google Shape;143;p17"/>
          <p:cNvPicPr preferRelativeResize="0"/>
          <p:nvPr/>
        </p:nvPicPr>
        <p:blipFill rotWithShape="1">
          <a:blip r:embed="rId3">
            <a:alphaModFix/>
          </a:blip>
          <a:srcRect/>
          <a:stretch/>
        </p:blipFill>
        <p:spPr>
          <a:xfrm>
            <a:off x="381000" y="685800"/>
            <a:ext cx="8534400" cy="5334000"/>
          </a:xfrm>
          <a:prstGeom prst="rect">
            <a:avLst/>
          </a:prstGeom>
          <a:noFill/>
          <a:ln>
            <a:noFill/>
          </a:ln>
        </p:spPr>
      </p:pic>
      <p:sp>
        <p:nvSpPr>
          <p:cNvPr id="144" name="Google Shape;144;p17"/>
          <p:cNvSpPr txBox="1"/>
          <p:nvPr/>
        </p:nvSpPr>
        <p:spPr>
          <a:xfrm>
            <a:off x="674687" y="279400"/>
            <a:ext cx="7064375" cy="441325"/>
          </a:xfrm>
          <a:prstGeom prst="rect">
            <a:avLst/>
          </a:prstGeom>
          <a:noFill/>
          <a:ln>
            <a:noFill/>
          </a:ln>
        </p:spPr>
        <p:txBody>
          <a:bodyPr spcFirstLastPara="1" wrap="square" lIns="0" tIns="23025" rIns="0" bIns="0" anchor="ctr" anchorCtr="0">
            <a:noAutofit/>
          </a:bodyPr>
          <a:lstStyle/>
          <a:p>
            <a:pPr marL="0" marR="0" lvl="0" indent="0" algn="ctr" rtl="0">
              <a:lnSpc>
                <a:spcPct val="93000"/>
              </a:lnSpc>
              <a:spcBef>
                <a:spcPts val="0"/>
              </a:spcBef>
              <a:spcAft>
                <a:spcPts val="0"/>
              </a:spcAft>
              <a:buClr>
                <a:srgbClr val="008000"/>
              </a:buClr>
              <a:buSzPts val="2600"/>
              <a:buFont typeface="Arial"/>
              <a:buNone/>
            </a:pPr>
            <a:r>
              <a:rPr lang="en-US" sz="2600" b="0" i="0" u="none">
                <a:solidFill>
                  <a:srgbClr val="008000"/>
                </a:solidFill>
                <a:latin typeface="Arial"/>
                <a:ea typeface="Arial"/>
                <a:cs typeface="Arial"/>
                <a:sym typeface="Arial"/>
              </a:rPr>
              <a:t>Scheduling and Process State Transitions</a:t>
            </a:r>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2"/>
        <p:cNvGrpSpPr/>
        <p:nvPr/>
      </p:nvGrpSpPr>
      <p:grpSpPr>
        <a:xfrm>
          <a:off x="0" y="0"/>
          <a:ext cx="0" cy="0"/>
          <a:chOff x="0" y="0"/>
          <a:chExt cx="0" cy="0"/>
        </a:xfrm>
      </p:grpSpPr>
      <p:sp>
        <p:nvSpPr>
          <p:cNvPr id="953" name="Google Shape;953;p98"/>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Other Kinds</a:t>
            </a:r>
            <a:endParaRPr/>
          </a:p>
        </p:txBody>
      </p:sp>
      <p:sp>
        <p:nvSpPr>
          <p:cNvPr id="954" name="Google Shape;954;p98"/>
          <p:cNvSpPr txBox="1"/>
          <p:nvPr/>
        </p:nvSpPr>
        <p:spPr>
          <a:xfrm>
            <a:off x="457200" y="914400"/>
            <a:ext cx="8382000" cy="5205412"/>
          </a:xfrm>
          <a:prstGeom prst="rect">
            <a:avLst/>
          </a:prstGeom>
          <a:noFill/>
          <a:ln>
            <a:noFill/>
          </a:ln>
        </p:spPr>
        <p:txBody>
          <a:bodyPr spcFirstLastPara="1" wrap="square" lIns="90000" tIns="46800" rIns="90000" bIns="46800" anchor="t" anchorCtr="0">
            <a:noAutofit/>
          </a:bodyPr>
          <a:lstStyle/>
          <a:p>
            <a:pPr marL="336550" marR="0" lvl="0" indent="-336550" algn="just" rtl="0">
              <a:lnSpc>
                <a:spcPct val="100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Physical</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Printer, tape drive</a:t>
            </a:r>
            <a:endParaRPr/>
          </a:p>
          <a:p>
            <a:pPr marL="336550" marR="0" lvl="0" indent="-336550" algn="just"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Logical</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File, semaphore, data structure</a:t>
            </a:r>
            <a:endParaRPr/>
          </a:p>
          <a:p>
            <a:pPr marL="336550" marR="0" lvl="0" indent="-336550" algn="just"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Preemptable</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Can be taken away from process for some time with no ill effects</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CPU,memory</a:t>
            </a:r>
            <a:endParaRPr/>
          </a:p>
          <a:p>
            <a:pPr marL="336550" marR="0" lvl="0" indent="-336550" algn="just"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Non Preemptable</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Will cause process to fail if taken away</a:t>
            </a:r>
            <a:endParaRPr/>
          </a:p>
          <a:p>
            <a:pPr marL="736600" marR="0" lvl="1" indent="-279400" algn="just" rtl="0">
              <a:lnSpc>
                <a:spcPct val="100000"/>
              </a:lnSpc>
              <a:spcBef>
                <a:spcPts val="400"/>
              </a:spcBef>
              <a:spcAft>
                <a:spcPts val="0"/>
              </a:spcAft>
              <a:buClr>
                <a:srgbClr val="000000"/>
              </a:buClr>
              <a:buSzPts val="2400"/>
              <a:buFont typeface="Times New Roman"/>
              <a:buChar char="–"/>
            </a:pPr>
            <a:r>
              <a:rPr lang="en-US" sz="2400" b="0" i="0" u="none" strike="noStrike" cap="none">
                <a:solidFill>
                  <a:srgbClr val="000000"/>
                </a:solidFill>
                <a:latin typeface="Arial"/>
                <a:ea typeface="Arial"/>
                <a:cs typeface="Arial"/>
                <a:sym typeface="Arial"/>
              </a:rPr>
              <a:t>Printer</a:t>
            </a:r>
            <a:endParaRPr/>
          </a:p>
          <a:p>
            <a:pPr marL="336550" marR="0" lvl="0" indent="-336550" algn="just" rtl="0">
              <a:lnSpc>
                <a:spcPct val="100000"/>
              </a:lnSpc>
              <a:spcBef>
                <a:spcPts val="4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Resource type (e.g. Printer) vs resource instances (e.g. 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58"/>
        <p:cNvGrpSpPr/>
        <p:nvPr/>
      </p:nvGrpSpPr>
      <p:grpSpPr>
        <a:xfrm>
          <a:off x="0" y="0"/>
          <a:ext cx="0" cy="0"/>
          <a:chOff x="0" y="0"/>
          <a:chExt cx="0" cy="0"/>
        </a:xfrm>
      </p:grpSpPr>
      <p:sp>
        <p:nvSpPr>
          <p:cNvPr id="959" name="Google Shape;959;p99"/>
          <p:cNvSpPr txBox="1"/>
          <p:nvPr/>
        </p:nvSpPr>
        <p:spPr>
          <a:xfrm>
            <a:off x="457200" y="304800"/>
            <a:ext cx="8202612" cy="533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Deadlock Example</a:t>
            </a:r>
            <a:endParaRPr/>
          </a:p>
        </p:txBody>
      </p:sp>
      <p:sp>
        <p:nvSpPr>
          <p:cNvPr id="960" name="Google Shape;960;p99"/>
          <p:cNvSpPr txBox="1"/>
          <p:nvPr/>
        </p:nvSpPr>
        <p:spPr>
          <a:xfrm>
            <a:off x="457200" y="914400"/>
            <a:ext cx="4953000" cy="5551487"/>
          </a:xfrm>
          <a:prstGeom prst="rect">
            <a:avLst/>
          </a:prstGeom>
          <a:noFill/>
          <a:ln>
            <a:noFill/>
          </a:ln>
        </p:spPr>
        <p:txBody>
          <a:bodyPr spcFirstLastPara="1" wrap="square" lIns="90000" tIns="46800" rIns="90000" bIns="46800" anchor="t" anchorCtr="0">
            <a:noAutofit/>
          </a:bodyPr>
          <a:lstStyle/>
          <a:p>
            <a:pPr marL="338137" marR="0" lvl="0" indent="-338137" algn="l" rtl="0">
              <a:lnSpc>
                <a:spcPct val="150000"/>
              </a:lnSpc>
              <a:spcBef>
                <a:spcPts val="0"/>
              </a:spcBef>
              <a:spcAft>
                <a:spcPts val="0"/>
              </a:spcAft>
              <a:buClr>
                <a:srgbClr val="000000"/>
              </a:buClr>
              <a:buSzPts val="2800"/>
              <a:buFont typeface="Times New Roman"/>
              <a:buChar char="•"/>
            </a:pPr>
            <a:r>
              <a:rPr lang="en-US" sz="2800" b="0" i="0" u="none">
                <a:solidFill>
                  <a:srgbClr val="000000"/>
                </a:solidFill>
                <a:latin typeface="Arial"/>
                <a:ea typeface="Arial"/>
                <a:cs typeface="Arial"/>
                <a:sym typeface="Arial"/>
              </a:rPr>
              <a:t>utility program</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Copies a file from a tape to disk</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 Prints the file to a printer</a:t>
            </a:r>
            <a:endParaRPr/>
          </a:p>
          <a:p>
            <a:pPr marL="338137" marR="0" lvl="0" indent="-338137" algn="l" rtl="0">
              <a:lnSpc>
                <a:spcPct val="150000"/>
              </a:lnSpc>
              <a:spcBef>
                <a:spcPts val="40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 Resources</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 Tape</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 Disk</a:t>
            </a:r>
            <a:endParaRPr/>
          </a:p>
          <a:p>
            <a:pPr marL="338137" marR="0" lvl="0" indent="-338137" algn="l" rtl="0">
              <a:lnSpc>
                <a:spcPct val="150000"/>
              </a:lnSpc>
              <a:spcBef>
                <a:spcPts val="400"/>
              </a:spcBef>
              <a:spcAft>
                <a:spcPts val="0"/>
              </a:spcAft>
              <a:buClr>
                <a:srgbClr val="000000"/>
              </a:buClr>
              <a:buSzPts val="2800"/>
              <a:buFont typeface="Noto Sans Symbols"/>
              <a:buChar char="❑"/>
            </a:pPr>
            <a:r>
              <a:rPr lang="en-US" sz="2800" b="0" i="0" u="none">
                <a:solidFill>
                  <a:srgbClr val="000000"/>
                </a:solidFill>
                <a:latin typeface="Arial"/>
                <a:ea typeface="Arial"/>
                <a:cs typeface="Arial"/>
                <a:sym typeface="Arial"/>
              </a:rPr>
              <a:t> Printer</a:t>
            </a:r>
            <a:endParaRPr/>
          </a:p>
        </p:txBody>
      </p:sp>
      <p:sp>
        <p:nvSpPr>
          <p:cNvPr id="961" name="Google Shape;961;p99"/>
          <p:cNvSpPr txBox="1"/>
          <p:nvPr/>
        </p:nvSpPr>
        <p:spPr>
          <a:xfrm>
            <a:off x="5857875" y="914400"/>
            <a:ext cx="1697037"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600"/>
              <a:buFont typeface="Times New Roman"/>
              <a:buNone/>
            </a:pPr>
            <a:r>
              <a:rPr lang="en-US" sz="2600" b="0" i="0" u="none">
                <a:solidFill>
                  <a:srgbClr val="000000"/>
                </a:solidFill>
                <a:latin typeface="Times New Roman"/>
                <a:ea typeface="Times New Roman"/>
                <a:cs typeface="Times New Roman"/>
                <a:sym typeface="Times New Roman"/>
              </a:rPr>
              <a:t>A deadlock</a:t>
            </a:r>
            <a:endParaRPr/>
          </a:p>
        </p:txBody>
      </p:sp>
      <p:pic>
        <p:nvPicPr>
          <p:cNvPr id="962" name="Google Shape;962;p99"/>
          <p:cNvPicPr preferRelativeResize="0"/>
          <p:nvPr/>
        </p:nvPicPr>
        <p:blipFill rotWithShape="1">
          <a:blip r:embed="rId3">
            <a:alphaModFix/>
          </a:blip>
          <a:srcRect/>
          <a:stretch/>
        </p:blipFill>
        <p:spPr>
          <a:xfrm>
            <a:off x="4953000" y="2133600"/>
            <a:ext cx="3633787" cy="3657600"/>
          </a:xfrm>
          <a:prstGeom prst="rect">
            <a:avLst/>
          </a:prstGeom>
          <a:noFill/>
          <a:ln>
            <a:noFill/>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8"/>
        <p:cNvGrpSpPr/>
        <p:nvPr/>
      </p:nvGrpSpPr>
      <p:grpSpPr>
        <a:xfrm>
          <a:off x="0" y="0"/>
          <a:ext cx="0" cy="0"/>
          <a:chOff x="0" y="0"/>
          <a:chExt cx="0" cy="0"/>
        </a:xfrm>
      </p:grpSpPr>
      <p:sp>
        <p:nvSpPr>
          <p:cNvPr id="969" name="Google Shape;969;p100"/>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System Model</a:t>
            </a:r>
            <a:endParaRPr/>
          </a:p>
        </p:txBody>
      </p:sp>
      <p:sp>
        <p:nvSpPr>
          <p:cNvPr id="970" name="Google Shape;970;p100"/>
          <p:cNvSpPr txBox="1"/>
          <p:nvPr/>
        </p:nvSpPr>
        <p:spPr>
          <a:xfrm>
            <a:off x="827087" y="1425575"/>
            <a:ext cx="7351712" cy="4483100"/>
          </a:xfrm>
          <a:prstGeom prst="rect">
            <a:avLst/>
          </a:prstGeom>
          <a:noFill/>
          <a:ln>
            <a:noFill/>
          </a:ln>
        </p:spPr>
        <p:txBody>
          <a:bodyPr spcFirstLastPara="1" wrap="square" lIns="90000" tIns="46800" rIns="90000" bIns="46800" anchor="t" anchorCtr="0">
            <a:noAutofit/>
          </a:bodyPr>
          <a:lstStyle/>
          <a:p>
            <a:pPr marL="311150" marR="0" lvl="0" indent="-311150" algn="just" rtl="0">
              <a:lnSpc>
                <a:spcPct val="15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Resource types </a:t>
            </a:r>
            <a:r>
              <a:rPr lang="en-US" sz="2200" b="0" i="1" u="none">
                <a:solidFill>
                  <a:srgbClr val="000000"/>
                </a:solidFill>
                <a:latin typeface="Arial"/>
                <a:ea typeface="Arial"/>
                <a:cs typeface="Arial"/>
                <a:sym typeface="Arial"/>
              </a:rPr>
              <a:t>R</a:t>
            </a:r>
            <a:r>
              <a:rPr lang="en-US" sz="2200" b="0" i="0" u="none" baseline="-25000">
                <a:solidFill>
                  <a:srgbClr val="000000"/>
                </a:solidFill>
                <a:latin typeface="Arial"/>
                <a:ea typeface="Arial"/>
                <a:cs typeface="Arial"/>
                <a:sym typeface="Arial"/>
              </a:rPr>
              <a:t>1</a:t>
            </a:r>
            <a:r>
              <a:rPr lang="en-US" sz="2200" b="0" i="0" u="none">
                <a:solidFill>
                  <a:srgbClr val="000000"/>
                </a:solidFill>
                <a:latin typeface="Arial"/>
                <a:ea typeface="Arial"/>
                <a:cs typeface="Arial"/>
                <a:sym typeface="Arial"/>
              </a:rPr>
              <a:t>, </a:t>
            </a:r>
            <a:r>
              <a:rPr lang="en-US" sz="2200" b="0" i="1" u="none">
                <a:solidFill>
                  <a:srgbClr val="000000"/>
                </a:solidFill>
                <a:latin typeface="Arial"/>
                <a:ea typeface="Arial"/>
                <a:cs typeface="Arial"/>
                <a:sym typeface="Arial"/>
              </a:rPr>
              <a:t>R</a:t>
            </a:r>
            <a:r>
              <a:rPr lang="en-US" sz="2200" b="0" i="0" u="none" baseline="-25000">
                <a:solidFill>
                  <a:srgbClr val="000000"/>
                </a:solidFill>
                <a:latin typeface="Arial"/>
                <a:ea typeface="Arial"/>
                <a:cs typeface="Arial"/>
                <a:sym typeface="Arial"/>
              </a:rPr>
              <a:t>2</a:t>
            </a:r>
            <a:r>
              <a:rPr lang="en-US" sz="2200" b="0" i="0" u="none">
                <a:solidFill>
                  <a:srgbClr val="000000"/>
                </a:solidFill>
                <a:latin typeface="Arial"/>
                <a:ea typeface="Arial"/>
                <a:cs typeface="Arial"/>
                <a:sym typeface="Arial"/>
              </a:rPr>
              <a:t>, . . ., </a:t>
            </a:r>
            <a:r>
              <a:rPr lang="en-US" sz="2200" b="0" i="1" u="none">
                <a:solidFill>
                  <a:srgbClr val="000000"/>
                </a:solidFill>
                <a:latin typeface="Arial"/>
                <a:ea typeface="Arial"/>
                <a:cs typeface="Arial"/>
                <a:sym typeface="Arial"/>
              </a:rPr>
              <a:t>R</a:t>
            </a:r>
            <a:r>
              <a:rPr lang="en-US" sz="2200" b="0" i="0" u="none" baseline="-25000">
                <a:solidFill>
                  <a:srgbClr val="000000"/>
                </a:solidFill>
                <a:latin typeface="Arial"/>
                <a:ea typeface="Arial"/>
                <a:cs typeface="Arial"/>
                <a:sym typeface="Arial"/>
              </a:rPr>
              <a:t>m</a:t>
            </a:r>
            <a:endParaRPr/>
          </a:p>
          <a:p>
            <a:pPr marL="1022350" marR="0" lvl="2" indent="-319087" algn="just" rtl="0">
              <a:lnSpc>
                <a:spcPct val="150000"/>
              </a:lnSpc>
              <a:spcBef>
                <a:spcPts val="500"/>
              </a:spcBef>
              <a:spcAft>
                <a:spcPts val="0"/>
              </a:spcAft>
              <a:buClr>
                <a:srgbClr val="000000"/>
              </a:buClr>
              <a:buSzPts val="2200"/>
              <a:buFont typeface="Arial"/>
              <a:buNone/>
            </a:pPr>
            <a:r>
              <a:rPr lang="en-US" sz="2200" b="0" i="1" u="none" strike="noStrike" cap="none">
                <a:solidFill>
                  <a:srgbClr val="000000"/>
                </a:solidFill>
                <a:latin typeface="Arial"/>
                <a:ea typeface="Arial"/>
                <a:cs typeface="Arial"/>
                <a:sym typeface="Arial"/>
              </a:rPr>
              <a:t>CPU cycles, memory space, I/O devices</a:t>
            </a:r>
            <a:endParaRPr/>
          </a:p>
          <a:p>
            <a:pPr marL="311150" marR="0" lvl="0" indent="-311150" algn="just"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Each resource type </a:t>
            </a:r>
            <a:r>
              <a:rPr lang="en-US" sz="2200" b="0" i="1" u="none">
                <a:solidFill>
                  <a:srgbClr val="000000"/>
                </a:solidFill>
                <a:latin typeface="Arial"/>
                <a:ea typeface="Arial"/>
                <a:cs typeface="Arial"/>
                <a:sym typeface="Arial"/>
              </a:rPr>
              <a:t>R</a:t>
            </a:r>
            <a:r>
              <a:rPr lang="en-US" sz="2200" b="0" i="0" u="none" baseline="-25000">
                <a:solidFill>
                  <a:srgbClr val="000000"/>
                </a:solidFill>
                <a:latin typeface="Arial"/>
                <a:ea typeface="Arial"/>
                <a:cs typeface="Arial"/>
                <a:sym typeface="Arial"/>
              </a:rPr>
              <a:t>i</a:t>
            </a:r>
            <a:r>
              <a:rPr lang="en-US" sz="2200" b="0" i="0" u="none">
                <a:solidFill>
                  <a:srgbClr val="000000"/>
                </a:solidFill>
                <a:latin typeface="Arial"/>
                <a:ea typeface="Arial"/>
                <a:cs typeface="Arial"/>
                <a:sym typeface="Arial"/>
              </a:rPr>
              <a:t> has </a:t>
            </a:r>
            <a:r>
              <a:rPr lang="en-US" sz="2200" b="0" i="1" u="none">
                <a:solidFill>
                  <a:srgbClr val="000000"/>
                </a:solidFill>
                <a:latin typeface="Arial"/>
                <a:ea typeface="Arial"/>
                <a:cs typeface="Arial"/>
                <a:sym typeface="Arial"/>
              </a:rPr>
              <a:t>W</a:t>
            </a:r>
            <a:r>
              <a:rPr lang="en-US" sz="2200" b="0" i="0" u="none" baseline="-25000">
                <a:solidFill>
                  <a:srgbClr val="000000"/>
                </a:solidFill>
                <a:latin typeface="Arial"/>
                <a:ea typeface="Arial"/>
                <a:cs typeface="Arial"/>
                <a:sym typeface="Arial"/>
              </a:rPr>
              <a:t>i</a:t>
            </a:r>
            <a:r>
              <a:rPr lang="en-US" sz="2200" b="0" i="0" u="none">
                <a:solidFill>
                  <a:srgbClr val="000000"/>
                </a:solidFill>
                <a:latin typeface="Arial"/>
                <a:ea typeface="Arial"/>
                <a:cs typeface="Arial"/>
                <a:sym typeface="Arial"/>
              </a:rPr>
              <a:t> instances.</a:t>
            </a:r>
            <a:endParaRPr/>
          </a:p>
          <a:p>
            <a:pPr marL="311150" marR="0" lvl="0" indent="-311150" algn="just"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Each process utilizes a resource as follows:</a:t>
            </a:r>
            <a:endParaRPr/>
          </a:p>
          <a:p>
            <a:pPr marL="638175" marR="0" lvl="1" indent="-325437" algn="just" rtl="0">
              <a:lnSpc>
                <a:spcPct val="150000"/>
              </a:lnSpc>
              <a:spcBef>
                <a:spcPts val="500"/>
              </a:spcBef>
              <a:spcAft>
                <a:spcPts val="0"/>
              </a:spcAft>
              <a:buClr>
                <a:srgbClr val="3B812F"/>
              </a:buClr>
              <a:buSzPts val="2200"/>
              <a:buFont typeface="Noto Sans Symbols"/>
              <a:buChar char="❑"/>
            </a:pPr>
            <a:r>
              <a:rPr lang="en-US" sz="2200" b="1" i="0" u="none" strike="noStrike" cap="none">
                <a:solidFill>
                  <a:srgbClr val="000000"/>
                </a:solidFill>
                <a:latin typeface="Arial"/>
                <a:ea typeface="Arial"/>
                <a:cs typeface="Arial"/>
                <a:sym typeface="Arial"/>
              </a:rPr>
              <a:t>request </a:t>
            </a:r>
            <a:endParaRPr/>
          </a:p>
          <a:p>
            <a:pPr marL="638175" marR="0" lvl="1" indent="-325437" algn="just" rtl="0">
              <a:lnSpc>
                <a:spcPct val="150000"/>
              </a:lnSpc>
              <a:spcBef>
                <a:spcPts val="500"/>
              </a:spcBef>
              <a:spcAft>
                <a:spcPts val="0"/>
              </a:spcAft>
              <a:buClr>
                <a:srgbClr val="3B812F"/>
              </a:buClr>
              <a:buSzPts val="2200"/>
              <a:buFont typeface="Noto Sans Symbols"/>
              <a:buChar char="❑"/>
            </a:pPr>
            <a:r>
              <a:rPr lang="en-US" sz="2200" b="1" i="0" u="none" strike="noStrike" cap="none">
                <a:solidFill>
                  <a:srgbClr val="000000"/>
                </a:solidFill>
                <a:latin typeface="Arial"/>
                <a:ea typeface="Arial"/>
                <a:cs typeface="Arial"/>
                <a:sym typeface="Arial"/>
              </a:rPr>
              <a:t>use </a:t>
            </a:r>
            <a:endParaRPr/>
          </a:p>
          <a:p>
            <a:pPr marL="638175" marR="0" lvl="1" indent="-325437" algn="just" rtl="0">
              <a:lnSpc>
                <a:spcPct val="150000"/>
              </a:lnSpc>
              <a:spcBef>
                <a:spcPts val="500"/>
              </a:spcBef>
              <a:spcAft>
                <a:spcPts val="0"/>
              </a:spcAft>
              <a:buClr>
                <a:srgbClr val="3B812F"/>
              </a:buClr>
              <a:buSzPts val="2200"/>
              <a:buFont typeface="Noto Sans Symbols"/>
              <a:buChar char="❑"/>
            </a:pPr>
            <a:r>
              <a:rPr lang="en-US" sz="2200" b="1" i="0" u="none" strike="noStrike" cap="none">
                <a:solidFill>
                  <a:srgbClr val="000000"/>
                </a:solidFill>
                <a:latin typeface="Arial"/>
                <a:ea typeface="Arial"/>
                <a:cs typeface="Arial"/>
                <a:sym typeface="Arial"/>
              </a:rPr>
              <a:t>release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6"/>
        <p:cNvGrpSpPr/>
        <p:nvPr/>
      </p:nvGrpSpPr>
      <p:grpSpPr>
        <a:xfrm>
          <a:off x="0" y="0"/>
          <a:ext cx="0" cy="0"/>
          <a:chOff x="0" y="0"/>
          <a:chExt cx="0" cy="0"/>
        </a:xfrm>
      </p:grpSpPr>
      <p:sp>
        <p:nvSpPr>
          <p:cNvPr id="977" name="Google Shape;977;p101"/>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Deadlock Characterization</a:t>
            </a:r>
            <a:endParaRPr/>
          </a:p>
        </p:txBody>
      </p:sp>
      <p:sp>
        <p:nvSpPr>
          <p:cNvPr id="978" name="Google Shape;978;p101"/>
          <p:cNvSpPr txBox="1"/>
          <p:nvPr/>
        </p:nvSpPr>
        <p:spPr>
          <a:xfrm>
            <a:off x="469900" y="990600"/>
            <a:ext cx="8216900" cy="5029200"/>
          </a:xfrm>
          <a:prstGeom prst="rect">
            <a:avLst/>
          </a:prstGeom>
          <a:noFill/>
          <a:ln>
            <a:noFill/>
          </a:ln>
        </p:spPr>
        <p:txBody>
          <a:bodyPr spcFirstLastPara="1" wrap="square" lIns="90000" tIns="46800" rIns="90000" bIns="46800" anchor="t" anchorCtr="0">
            <a:noAutofit/>
          </a:bodyPr>
          <a:lstStyle/>
          <a:p>
            <a:pPr marL="317500" marR="0" lvl="0" indent="-311150" algn="l" rtl="0">
              <a:lnSpc>
                <a:spcPct val="100000"/>
              </a:lnSpc>
              <a:spcBef>
                <a:spcPts val="0"/>
              </a:spcBef>
              <a:spcAft>
                <a:spcPts val="0"/>
              </a:spcAft>
              <a:buClr>
                <a:srgbClr val="000000"/>
              </a:buClr>
              <a:buSzPts val="2200"/>
              <a:buFont typeface="Arial"/>
              <a:buNone/>
            </a:pPr>
            <a:r>
              <a:rPr lang="en-US" sz="2200" b="0" i="0" u="none">
                <a:solidFill>
                  <a:srgbClr val="000000"/>
                </a:solidFill>
                <a:latin typeface="Arial"/>
                <a:ea typeface="Arial"/>
                <a:cs typeface="Arial"/>
                <a:sym typeface="Arial"/>
              </a:rPr>
              <a:t>Deadlock can arise if four conditions hold simultaneously.</a:t>
            </a:r>
            <a:endParaRPr/>
          </a:p>
          <a:p>
            <a:pPr marL="317500" marR="0" lvl="0" indent="-311150" algn="l" rtl="0">
              <a:lnSpc>
                <a:spcPct val="100000"/>
              </a:lnSpc>
              <a:spcBef>
                <a:spcPts val="400"/>
              </a:spcBef>
              <a:spcAft>
                <a:spcPts val="0"/>
              </a:spcAft>
              <a:buClr>
                <a:srgbClr val="000000"/>
              </a:buClr>
              <a:buSzPts val="2200"/>
              <a:buFont typeface="Arial"/>
              <a:buNone/>
            </a:pPr>
            <a:r>
              <a:rPr lang="en-US" sz="2200" b="1" i="0" u="none">
                <a:solidFill>
                  <a:srgbClr val="000000"/>
                </a:solidFill>
                <a:latin typeface="Arial"/>
                <a:ea typeface="Arial"/>
                <a:cs typeface="Arial"/>
                <a:sym typeface="Arial"/>
              </a:rPr>
              <a:t>Mutual exclusion</a:t>
            </a:r>
            <a:r>
              <a:rPr lang="en-US" sz="2200" b="0" i="0" u="none">
                <a:solidFill>
                  <a:srgbClr val="000000"/>
                </a:solidFill>
                <a:latin typeface="Arial"/>
                <a:ea typeface="Arial"/>
                <a:cs typeface="Arial"/>
                <a:sym typeface="Arial"/>
              </a:rPr>
              <a:t> :Only single process is allowed to use the resource.</a:t>
            </a:r>
            <a:endParaRPr/>
          </a:p>
          <a:p>
            <a:pPr marL="317500" marR="0" lvl="0" indent="-311150" algn="l" rtl="0">
              <a:lnSpc>
                <a:spcPct val="100000"/>
              </a:lnSpc>
              <a:spcBef>
                <a:spcPts val="400"/>
              </a:spcBef>
              <a:spcAft>
                <a:spcPts val="0"/>
              </a:spcAft>
              <a:buClr>
                <a:srgbClr val="000000"/>
              </a:buClr>
              <a:buSzPts val="2200"/>
              <a:buFont typeface="Arial"/>
              <a:buNone/>
            </a:pPr>
            <a:r>
              <a:rPr lang="en-US" sz="2200" b="1" i="0" u="none">
                <a:solidFill>
                  <a:srgbClr val="000000"/>
                </a:solidFill>
                <a:latin typeface="Arial"/>
                <a:ea typeface="Arial"/>
                <a:cs typeface="Arial"/>
                <a:sym typeface="Arial"/>
              </a:rPr>
              <a:t>Hold and wait</a:t>
            </a:r>
            <a:r>
              <a:rPr lang="en-US" sz="2200" b="0" i="0" u="none">
                <a:solidFill>
                  <a:srgbClr val="000000"/>
                </a:solidFill>
                <a:latin typeface="Arial"/>
                <a:ea typeface="Arial"/>
                <a:cs typeface="Arial"/>
                <a:sym typeface="Arial"/>
              </a:rPr>
              <a:t> :Process holding at least one resource and waiting to acquire additional resources currently held by other processes.</a:t>
            </a:r>
            <a:endParaRPr/>
          </a:p>
          <a:p>
            <a:pPr marL="317500" marR="0" lvl="0" indent="-311150" algn="l" rtl="0">
              <a:lnSpc>
                <a:spcPct val="100000"/>
              </a:lnSpc>
              <a:spcBef>
                <a:spcPts val="400"/>
              </a:spcBef>
              <a:spcAft>
                <a:spcPts val="0"/>
              </a:spcAft>
              <a:buClr>
                <a:srgbClr val="000000"/>
              </a:buClr>
              <a:buSzPts val="2200"/>
              <a:buFont typeface="Arial"/>
              <a:buNone/>
            </a:pPr>
            <a:r>
              <a:rPr lang="en-US" sz="2200" b="1" i="0" u="none">
                <a:solidFill>
                  <a:srgbClr val="000000"/>
                </a:solidFill>
                <a:latin typeface="Arial"/>
                <a:ea typeface="Arial"/>
                <a:cs typeface="Arial"/>
                <a:sym typeface="Arial"/>
              </a:rPr>
              <a:t>No preemption</a:t>
            </a:r>
            <a:r>
              <a:rPr lang="en-US" sz="2200" b="0" i="0" u="none">
                <a:solidFill>
                  <a:srgbClr val="000000"/>
                </a:solidFill>
                <a:latin typeface="Arial"/>
                <a:ea typeface="Arial"/>
                <a:cs typeface="Arial"/>
                <a:sym typeface="Arial"/>
              </a:rPr>
              <a:t> :No resource can be removed forcibly from a process.</a:t>
            </a:r>
            <a:endParaRPr/>
          </a:p>
          <a:p>
            <a:pPr marL="317500" marR="0" lvl="1" indent="-311150" algn="l" rtl="0">
              <a:lnSpc>
                <a:spcPct val="100000"/>
              </a:lnSpc>
              <a:spcBef>
                <a:spcPts val="4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4. Circular wait: </a:t>
            </a:r>
            <a:r>
              <a:rPr lang="en-US" sz="2200" b="0" i="0" u="none" strike="noStrike" cap="none">
                <a:solidFill>
                  <a:srgbClr val="000000"/>
                </a:solidFill>
                <a:latin typeface="Arial"/>
                <a:ea typeface="Arial"/>
                <a:cs typeface="Arial"/>
                <a:sym typeface="Arial"/>
              </a:rPr>
              <a:t>A closed chain of processes exists, such that each process holds at least one resource needed by the next process in the chain</a:t>
            </a:r>
            <a:endParaRPr/>
          </a:p>
          <a:p>
            <a:pPr marL="317500" marR="0" lvl="1" indent="-311150" algn="l" rtl="0">
              <a:lnSpc>
                <a:spcPct val="100000"/>
              </a:lnSpc>
              <a:spcBef>
                <a:spcPts val="400"/>
              </a:spcBef>
              <a:spcAft>
                <a:spcPts val="0"/>
              </a:spcAft>
              <a:buClr>
                <a:srgbClr val="000000"/>
              </a:buClr>
              <a:buSzPts val="2200"/>
              <a:buFont typeface="Noto Sans Symbols"/>
              <a:buChar char="▪"/>
            </a:pPr>
            <a:r>
              <a:rPr lang="en-US" sz="2200" b="0" i="0" u="none" strike="noStrike" cap="none">
                <a:solidFill>
                  <a:srgbClr val="000000"/>
                </a:solidFill>
                <a:latin typeface="Arial"/>
                <a:ea typeface="Arial"/>
                <a:cs typeface="Arial"/>
                <a:sym typeface="Arial"/>
              </a:rPr>
              <a:t>First three are necessary but not sufficient conditions for a deadlock to exist</a:t>
            </a:r>
            <a:endParaRPr/>
          </a:p>
          <a:p>
            <a:pPr marL="317500" marR="0" lvl="1" indent="-311150" algn="l" rtl="0">
              <a:lnSpc>
                <a:spcPct val="100000"/>
              </a:lnSpc>
              <a:spcBef>
                <a:spcPts val="400"/>
              </a:spcBef>
              <a:spcAft>
                <a:spcPts val="0"/>
              </a:spcAft>
              <a:buClr>
                <a:srgbClr val="FFFFFF"/>
              </a:buClr>
              <a:buSzPts val="2200"/>
              <a:buFont typeface="Times New Roman"/>
              <a:buNone/>
            </a:pP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3"/>
        <p:cNvGrpSpPr/>
        <p:nvPr/>
      </p:nvGrpSpPr>
      <p:grpSpPr>
        <a:xfrm>
          <a:off x="0" y="0"/>
          <a:ext cx="0" cy="0"/>
          <a:chOff x="0" y="0"/>
          <a:chExt cx="0" cy="0"/>
        </a:xfrm>
      </p:grpSpPr>
      <p:pic>
        <p:nvPicPr>
          <p:cNvPr id="984" name="Google Shape;984;p102"/>
          <p:cNvPicPr preferRelativeResize="0"/>
          <p:nvPr/>
        </p:nvPicPr>
        <p:blipFill rotWithShape="1">
          <a:blip r:embed="rId3">
            <a:alphaModFix/>
          </a:blip>
          <a:srcRect/>
          <a:stretch/>
        </p:blipFill>
        <p:spPr>
          <a:xfrm>
            <a:off x="1066800" y="990600"/>
            <a:ext cx="5562600" cy="5143500"/>
          </a:xfrm>
          <a:prstGeom prst="rect">
            <a:avLst/>
          </a:prstGeom>
          <a:noFill/>
          <a:ln>
            <a:noFill/>
          </a:ln>
        </p:spPr>
      </p:pic>
      <p:sp>
        <p:nvSpPr>
          <p:cNvPr id="985" name="Google Shape;985;p102"/>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1"/>
        <p:cNvGrpSpPr/>
        <p:nvPr/>
      </p:nvGrpSpPr>
      <p:grpSpPr>
        <a:xfrm>
          <a:off x="0" y="0"/>
          <a:ext cx="0" cy="0"/>
          <a:chOff x="0" y="0"/>
          <a:chExt cx="0" cy="0"/>
        </a:xfrm>
      </p:grpSpPr>
      <p:sp>
        <p:nvSpPr>
          <p:cNvPr id="992" name="Google Shape;992;p103"/>
          <p:cNvSpPr txBox="1"/>
          <p:nvPr/>
        </p:nvSpPr>
        <p:spPr>
          <a:xfrm>
            <a:off x="500062" y="333375"/>
            <a:ext cx="8229600" cy="560387"/>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6633"/>
              </a:buClr>
              <a:buSzPts val="2600"/>
              <a:buFont typeface="Arial"/>
              <a:buNone/>
            </a:pPr>
            <a:r>
              <a:rPr lang="en-US" sz="2600" b="1" i="0" u="none">
                <a:solidFill>
                  <a:srgbClr val="006633"/>
                </a:solidFill>
                <a:latin typeface="Arial"/>
                <a:ea typeface="Arial"/>
                <a:cs typeface="Arial"/>
                <a:sym typeface="Arial"/>
              </a:rPr>
              <a:t>Resource-Allocation Graph</a:t>
            </a:r>
            <a:endParaRPr/>
          </a:p>
        </p:txBody>
      </p:sp>
      <p:sp>
        <p:nvSpPr>
          <p:cNvPr id="993" name="Google Shape;993;p103"/>
          <p:cNvSpPr txBox="1"/>
          <p:nvPr/>
        </p:nvSpPr>
        <p:spPr>
          <a:xfrm>
            <a:off x="609600" y="1219200"/>
            <a:ext cx="7880350" cy="49530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50000"/>
              </a:lnSpc>
              <a:spcBef>
                <a:spcPts val="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Characterizes allocation of resources to processes.</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Directed graph to describe deadlocks</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A set of vertices V and a set of edges E.</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000000"/>
                </a:solidFill>
                <a:latin typeface="Arial"/>
                <a:ea typeface="Arial"/>
                <a:cs typeface="Arial"/>
                <a:sym typeface="Arial"/>
              </a:rPr>
              <a:t>V is partitioned into two types:</a:t>
            </a:r>
            <a:endParaRPr/>
          </a:p>
          <a:p>
            <a:pPr marL="638175" marR="0" lvl="1" indent="-325437" algn="l" rtl="0">
              <a:lnSpc>
                <a:spcPct val="150000"/>
              </a:lnSpc>
              <a:spcBef>
                <a:spcPts val="500"/>
              </a:spcBef>
              <a:spcAft>
                <a:spcPts val="0"/>
              </a:spcAft>
              <a:buClr>
                <a:srgbClr val="3B812F"/>
              </a:buClr>
              <a:buSzPts val="2200"/>
              <a:buFont typeface="Noto Sans Symbols"/>
              <a:buChar char="❑"/>
            </a:pPr>
            <a:r>
              <a:rPr lang="en-US" sz="2200" b="0" i="1" u="none" strike="noStrike" cap="none">
                <a:solidFill>
                  <a:srgbClr val="000000"/>
                </a:solidFill>
                <a:latin typeface="Arial"/>
                <a:ea typeface="Arial"/>
                <a:cs typeface="Arial"/>
                <a:sym typeface="Arial"/>
              </a:rPr>
              <a:t>P</a:t>
            </a:r>
            <a:r>
              <a:rPr lang="en-US" sz="2200" b="0" i="0" u="none" strike="noStrike" cap="none">
                <a:solidFill>
                  <a:srgbClr val="000000"/>
                </a:solidFill>
                <a:latin typeface="Arial"/>
                <a:ea typeface="Arial"/>
                <a:cs typeface="Arial"/>
                <a:sym typeface="Arial"/>
              </a:rPr>
              <a:t> = {</a:t>
            </a:r>
            <a:r>
              <a:rPr lang="en-US" sz="2200" b="0" i="1" u="none" strike="noStrike" cap="none">
                <a:solidFill>
                  <a:srgbClr val="000000"/>
                </a:solidFill>
                <a:latin typeface="Arial"/>
                <a:ea typeface="Arial"/>
                <a:cs typeface="Arial"/>
                <a:sym typeface="Arial"/>
              </a:rPr>
              <a:t>P</a:t>
            </a:r>
            <a:r>
              <a:rPr lang="en-US" sz="2200" b="0" i="0" u="none" strike="noStrike" cap="none" baseline="-25000">
                <a:solidFill>
                  <a:srgbClr val="000000"/>
                </a:solidFill>
                <a:latin typeface="Arial"/>
                <a:ea typeface="Arial"/>
                <a:cs typeface="Arial"/>
                <a:sym typeface="Arial"/>
              </a:rPr>
              <a:t>1</a:t>
            </a:r>
            <a:r>
              <a:rPr lang="en-US" sz="2200" b="0" i="0" u="none" strike="noStrike" cap="none">
                <a:solidFill>
                  <a:srgbClr val="000000"/>
                </a:solidFill>
                <a:latin typeface="Arial"/>
                <a:ea typeface="Arial"/>
                <a:cs typeface="Arial"/>
                <a:sym typeface="Arial"/>
              </a:rPr>
              <a:t>, </a:t>
            </a:r>
            <a:r>
              <a:rPr lang="en-US" sz="2200" b="0" i="1" u="none" strike="noStrike" cap="none">
                <a:solidFill>
                  <a:srgbClr val="000000"/>
                </a:solidFill>
                <a:latin typeface="Arial"/>
                <a:ea typeface="Arial"/>
                <a:cs typeface="Arial"/>
                <a:sym typeface="Arial"/>
              </a:rPr>
              <a:t>P</a:t>
            </a:r>
            <a:r>
              <a:rPr lang="en-US" sz="2200" b="0" i="0" u="none" strike="noStrike" cap="none" baseline="-25000">
                <a:solidFill>
                  <a:srgbClr val="000000"/>
                </a:solidFill>
                <a:latin typeface="Arial"/>
                <a:ea typeface="Arial"/>
                <a:cs typeface="Arial"/>
                <a:sym typeface="Arial"/>
              </a:rPr>
              <a:t>2</a:t>
            </a:r>
            <a:r>
              <a:rPr lang="en-US" sz="2200" b="0" i="0" u="none" strike="noStrike" cap="none">
                <a:solidFill>
                  <a:srgbClr val="000000"/>
                </a:solidFill>
                <a:latin typeface="Arial"/>
                <a:ea typeface="Arial"/>
                <a:cs typeface="Arial"/>
                <a:sym typeface="Arial"/>
              </a:rPr>
              <a:t>, …, </a:t>
            </a:r>
            <a:r>
              <a:rPr lang="en-US" sz="2200" b="0" i="1" u="none" strike="noStrike" cap="none">
                <a:solidFill>
                  <a:srgbClr val="000000"/>
                </a:solidFill>
                <a:latin typeface="Arial"/>
                <a:ea typeface="Arial"/>
                <a:cs typeface="Arial"/>
                <a:sym typeface="Arial"/>
              </a:rPr>
              <a:t>P</a:t>
            </a:r>
            <a:r>
              <a:rPr lang="en-US" sz="2200" b="0" i="1" u="none" strike="noStrike" cap="none" baseline="-25000">
                <a:solidFill>
                  <a:srgbClr val="000000"/>
                </a:solidFill>
                <a:latin typeface="Arial"/>
                <a:ea typeface="Arial"/>
                <a:cs typeface="Arial"/>
                <a:sym typeface="Arial"/>
              </a:rPr>
              <a:t>n</a:t>
            </a:r>
            <a:r>
              <a:rPr lang="en-US" sz="2200" b="0" i="0" u="none" strike="noStrike" cap="none">
                <a:solidFill>
                  <a:srgbClr val="000000"/>
                </a:solidFill>
                <a:latin typeface="Arial"/>
                <a:ea typeface="Arial"/>
                <a:cs typeface="Arial"/>
                <a:sym typeface="Arial"/>
              </a:rPr>
              <a:t>}, the set consisting of all the processes in the system.</a:t>
            </a:r>
            <a:endParaRPr/>
          </a:p>
          <a:p>
            <a:pPr marL="638175" marR="0" lvl="1" indent="-325437" algn="l" rtl="0">
              <a:lnSpc>
                <a:spcPct val="150000"/>
              </a:lnSpc>
              <a:spcBef>
                <a:spcPts val="500"/>
              </a:spcBef>
              <a:spcAft>
                <a:spcPts val="0"/>
              </a:spcAft>
              <a:buClr>
                <a:srgbClr val="3B812F"/>
              </a:buClr>
              <a:buSzPts val="2200"/>
              <a:buFont typeface="Noto Sans Symbols"/>
              <a:buChar char="❑"/>
            </a:pPr>
            <a:r>
              <a:rPr lang="en-US" sz="2200" b="0" i="1" u="none" strike="noStrike" cap="none">
                <a:solidFill>
                  <a:srgbClr val="000000"/>
                </a:solidFill>
                <a:latin typeface="Arial"/>
                <a:ea typeface="Arial"/>
                <a:cs typeface="Arial"/>
                <a:sym typeface="Arial"/>
              </a:rPr>
              <a:t>R</a:t>
            </a:r>
            <a:r>
              <a:rPr lang="en-US" sz="2200" b="0" i="0" u="none" strike="noStrike" cap="none">
                <a:solidFill>
                  <a:srgbClr val="000000"/>
                </a:solidFill>
                <a:latin typeface="Arial"/>
                <a:ea typeface="Arial"/>
                <a:cs typeface="Arial"/>
                <a:sym typeface="Arial"/>
              </a:rPr>
              <a:t> = {</a:t>
            </a:r>
            <a:r>
              <a:rPr lang="en-US" sz="2200" b="0" i="1" u="none" strike="noStrike" cap="none">
                <a:solidFill>
                  <a:srgbClr val="000000"/>
                </a:solidFill>
                <a:latin typeface="Arial"/>
                <a:ea typeface="Arial"/>
                <a:cs typeface="Arial"/>
                <a:sym typeface="Arial"/>
              </a:rPr>
              <a:t>R</a:t>
            </a:r>
            <a:r>
              <a:rPr lang="en-US" sz="2200" b="0" i="0" u="none" strike="noStrike" cap="none" baseline="-25000">
                <a:solidFill>
                  <a:srgbClr val="000000"/>
                </a:solidFill>
                <a:latin typeface="Arial"/>
                <a:ea typeface="Arial"/>
                <a:cs typeface="Arial"/>
                <a:sym typeface="Arial"/>
              </a:rPr>
              <a:t>1</a:t>
            </a:r>
            <a:r>
              <a:rPr lang="en-US" sz="2200" b="0" i="0" u="none" strike="noStrike" cap="none">
                <a:solidFill>
                  <a:srgbClr val="000000"/>
                </a:solidFill>
                <a:latin typeface="Arial"/>
                <a:ea typeface="Arial"/>
                <a:cs typeface="Arial"/>
                <a:sym typeface="Arial"/>
              </a:rPr>
              <a:t>, </a:t>
            </a:r>
            <a:r>
              <a:rPr lang="en-US" sz="2200" b="0" i="1" u="none" strike="noStrike" cap="none">
                <a:solidFill>
                  <a:srgbClr val="000000"/>
                </a:solidFill>
                <a:latin typeface="Arial"/>
                <a:ea typeface="Arial"/>
                <a:cs typeface="Arial"/>
                <a:sym typeface="Arial"/>
              </a:rPr>
              <a:t>R</a:t>
            </a:r>
            <a:r>
              <a:rPr lang="en-US" sz="2200" b="0" i="0" u="none" strike="noStrike" cap="none" baseline="-25000">
                <a:solidFill>
                  <a:srgbClr val="000000"/>
                </a:solidFill>
                <a:latin typeface="Arial"/>
                <a:ea typeface="Arial"/>
                <a:cs typeface="Arial"/>
                <a:sym typeface="Arial"/>
              </a:rPr>
              <a:t>2</a:t>
            </a:r>
            <a:r>
              <a:rPr lang="en-US" sz="2200" b="0" i="0" u="none" strike="noStrike" cap="none">
                <a:solidFill>
                  <a:srgbClr val="000000"/>
                </a:solidFill>
                <a:latin typeface="Arial"/>
                <a:ea typeface="Arial"/>
                <a:cs typeface="Arial"/>
                <a:sym typeface="Arial"/>
              </a:rPr>
              <a:t>, …, </a:t>
            </a:r>
            <a:r>
              <a:rPr lang="en-US" sz="2200" b="0" i="1" u="none" strike="noStrike" cap="none">
                <a:solidFill>
                  <a:srgbClr val="000000"/>
                </a:solidFill>
                <a:latin typeface="Arial"/>
                <a:ea typeface="Arial"/>
                <a:cs typeface="Arial"/>
                <a:sym typeface="Arial"/>
              </a:rPr>
              <a:t>R</a:t>
            </a:r>
            <a:r>
              <a:rPr lang="en-US" sz="2200" b="0" i="1" u="none" strike="noStrike" cap="none" baseline="-25000">
                <a:solidFill>
                  <a:srgbClr val="000000"/>
                </a:solidFill>
                <a:latin typeface="Arial"/>
                <a:ea typeface="Arial"/>
                <a:cs typeface="Arial"/>
                <a:sym typeface="Arial"/>
              </a:rPr>
              <a:t>m</a:t>
            </a:r>
            <a:r>
              <a:rPr lang="en-US" sz="2200" b="0" i="0" u="none" strike="noStrike" cap="none">
                <a:solidFill>
                  <a:srgbClr val="000000"/>
                </a:solidFill>
                <a:latin typeface="Arial"/>
                <a:ea typeface="Arial"/>
                <a:cs typeface="Arial"/>
                <a:sym typeface="Arial"/>
              </a:rPr>
              <a:t>}, the set consisting of all resource types in the system.</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3366FF"/>
                </a:solidFill>
                <a:latin typeface="Arial"/>
                <a:ea typeface="Arial"/>
                <a:cs typeface="Arial"/>
                <a:sym typeface="Arial"/>
              </a:rPr>
              <a:t>request edge </a:t>
            </a:r>
            <a:r>
              <a:rPr lang="en-US" sz="2200" b="0" i="0" u="none">
                <a:solidFill>
                  <a:srgbClr val="000000"/>
                </a:solidFill>
                <a:latin typeface="Arial"/>
                <a:ea typeface="Arial"/>
                <a:cs typeface="Arial"/>
                <a:sym typeface="Arial"/>
              </a:rPr>
              <a:t>– directed edge </a:t>
            </a:r>
            <a:r>
              <a:rPr lang="en-US" sz="2200" b="0" i="1" u="none">
                <a:solidFill>
                  <a:srgbClr val="000000"/>
                </a:solidFill>
                <a:latin typeface="Arial"/>
                <a:ea typeface="Arial"/>
                <a:cs typeface="Arial"/>
                <a:sym typeface="Arial"/>
              </a:rPr>
              <a:t>P</a:t>
            </a:r>
            <a:r>
              <a:rPr lang="en-US" sz="2200" b="0" i="1" u="none" baseline="-25000">
                <a:solidFill>
                  <a:srgbClr val="000000"/>
                </a:solidFill>
                <a:latin typeface="Arial"/>
                <a:ea typeface="Arial"/>
                <a:cs typeface="Arial"/>
                <a:sym typeface="Arial"/>
              </a:rPr>
              <a:t>i   --</a:t>
            </a:r>
            <a:r>
              <a:rPr lang="en-US" sz="2200" b="0" i="1" u="none" baseline="-25000">
                <a:solidFill>
                  <a:srgbClr val="000000"/>
                </a:solidFill>
                <a:latin typeface="Noto Sans Symbols"/>
                <a:ea typeface="Noto Sans Symbols"/>
                <a:cs typeface="Noto Sans Symbols"/>
                <a:sym typeface="Noto Sans Symbols"/>
              </a:rPr>
              <a:t>🡪</a:t>
            </a:r>
            <a:r>
              <a:rPr lang="en-US" sz="2200" b="0" i="0" u="none">
                <a:solidFill>
                  <a:srgbClr val="000000"/>
                </a:solidFill>
                <a:latin typeface="Arial"/>
                <a:ea typeface="Arial"/>
                <a:cs typeface="Arial"/>
                <a:sym typeface="Arial"/>
              </a:rPr>
              <a:t> </a:t>
            </a:r>
            <a:r>
              <a:rPr lang="en-US" sz="2200" b="0" i="1" u="none">
                <a:solidFill>
                  <a:srgbClr val="000000"/>
                </a:solidFill>
                <a:latin typeface="Arial"/>
                <a:ea typeface="Arial"/>
                <a:cs typeface="Arial"/>
                <a:sym typeface="Arial"/>
              </a:rPr>
              <a:t>R</a:t>
            </a:r>
            <a:r>
              <a:rPr lang="en-US" sz="2200" b="0" i="1" u="none" baseline="-25000">
                <a:solidFill>
                  <a:srgbClr val="000000"/>
                </a:solidFill>
                <a:latin typeface="Arial"/>
                <a:ea typeface="Arial"/>
                <a:cs typeface="Arial"/>
                <a:sym typeface="Arial"/>
              </a:rPr>
              <a:t>j</a:t>
            </a:r>
            <a:endParaRPr/>
          </a:p>
          <a:p>
            <a:pPr marL="311150" marR="0" lvl="0" indent="-311150" algn="l" rtl="0">
              <a:lnSpc>
                <a:spcPct val="150000"/>
              </a:lnSpc>
              <a:spcBef>
                <a:spcPts val="500"/>
              </a:spcBef>
              <a:spcAft>
                <a:spcPts val="0"/>
              </a:spcAft>
              <a:buClr>
                <a:srgbClr val="CC9900"/>
              </a:buClr>
              <a:buSzPts val="2200"/>
              <a:buFont typeface="Noto Sans Symbols"/>
              <a:buChar char="■"/>
            </a:pPr>
            <a:r>
              <a:rPr lang="en-US" sz="2200" b="0" i="0" u="none">
                <a:solidFill>
                  <a:srgbClr val="3366FF"/>
                </a:solidFill>
                <a:latin typeface="Arial"/>
                <a:ea typeface="Arial"/>
                <a:cs typeface="Arial"/>
                <a:sym typeface="Arial"/>
              </a:rPr>
              <a:t>assignment edge </a:t>
            </a:r>
            <a:r>
              <a:rPr lang="en-US" sz="2200" b="0" i="0" u="none">
                <a:solidFill>
                  <a:srgbClr val="000000"/>
                </a:solidFill>
                <a:latin typeface="Arial"/>
                <a:ea typeface="Arial"/>
                <a:cs typeface="Arial"/>
                <a:sym typeface="Arial"/>
              </a:rPr>
              <a:t>– directed edge </a:t>
            </a:r>
            <a:r>
              <a:rPr lang="en-US" sz="2200" b="0" i="1" u="none">
                <a:solidFill>
                  <a:srgbClr val="000000"/>
                </a:solidFill>
                <a:latin typeface="Arial"/>
                <a:ea typeface="Arial"/>
                <a:cs typeface="Arial"/>
                <a:sym typeface="Arial"/>
              </a:rPr>
              <a:t>R</a:t>
            </a:r>
            <a:r>
              <a:rPr lang="en-US" sz="2200" b="0" i="1" u="none" baseline="-25000">
                <a:solidFill>
                  <a:srgbClr val="000000"/>
                </a:solidFill>
                <a:latin typeface="Arial"/>
                <a:ea typeface="Arial"/>
                <a:cs typeface="Arial"/>
                <a:sym typeface="Arial"/>
              </a:rPr>
              <a:t>j</a:t>
            </a:r>
            <a:r>
              <a:rPr lang="en-US" sz="2200" b="0" i="1" u="none">
                <a:solidFill>
                  <a:srgbClr val="000000"/>
                </a:solidFill>
                <a:latin typeface="Arial"/>
                <a:ea typeface="Arial"/>
                <a:cs typeface="Arial"/>
                <a:sym typeface="Arial"/>
              </a:rPr>
              <a:t> ---</a:t>
            </a:r>
            <a:r>
              <a:rPr lang="en-US" sz="2200" b="0" i="1" u="none">
                <a:solidFill>
                  <a:srgbClr val="000000"/>
                </a:solidFill>
                <a:latin typeface="Noto Sans Symbols"/>
                <a:ea typeface="Noto Sans Symbols"/>
                <a:cs typeface="Noto Sans Symbols"/>
                <a:sym typeface="Noto Sans Symbols"/>
              </a:rPr>
              <a:t>🡪</a:t>
            </a:r>
            <a:r>
              <a:rPr lang="en-US" sz="2200" b="0" i="0" u="none">
                <a:solidFill>
                  <a:srgbClr val="000000"/>
                </a:solidFill>
                <a:latin typeface="Arial"/>
                <a:ea typeface="Arial"/>
                <a:cs typeface="Arial"/>
                <a:sym typeface="Arial"/>
              </a:rPr>
              <a:t> </a:t>
            </a:r>
            <a:r>
              <a:rPr lang="en-US" sz="2200" b="0" i="1" u="none">
                <a:solidFill>
                  <a:srgbClr val="000000"/>
                </a:solidFill>
                <a:latin typeface="Arial"/>
                <a:ea typeface="Arial"/>
                <a:cs typeface="Arial"/>
                <a:sym typeface="Arial"/>
              </a:rPr>
              <a:t>P</a:t>
            </a:r>
            <a:r>
              <a:rPr lang="en-US" sz="2200" b="0" i="1" u="none" baseline="-25000">
                <a:solidFill>
                  <a:srgbClr val="000000"/>
                </a:solidFill>
                <a:latin typeface="Arial"/>
                <a:ea typeface="Arial"/>
                <a:cs typeface="Arial"/>
                <a:sym typeface="Arial"/>
              </a:rPr>
              <a:t>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8"/>
        <p:cNvGrpSpPr/>
        <p:nvPr/>
      </p:nvGrpSpPr>
      <p:grpSpPr>
        <a:xfrm>
          <a:off x="0" y="0"/>
          <a:ext cx="0" cy="0"/>
          <a:chOff x="0" y="0"/>
          <a:chExt cx="0" cy="0"/>
        </a:xfrm>
      </p:grpSpPr>
      <p:sp>
        <p:nvSpPr>
          <p:cNvPr id="999" name="Google Shape;999;p104"/>
          <p:cNvSpPr txBox="1"/>
          <p:nvPr/>
        </p:nvSpPr>
        <p:spPr>
          <a:xfrm>
            <a:off x="457200" y="209550"/>
            <a:ext cx="8229600" cy="6397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6633"/>
              </a:buClr>
              <a:buSzPts val="3600"/>
              <a:buFont typeface="Arial"/>
              <a:buNone/>
            </a:pPr>
            <a:r>
              <a:rPr lang="en-US" sz="3600" b="0" i="0" u="none">
                <a:solidFill>
                  <a:srgbClr val="006633"/>
                </a:solidFill>
                <a:latin typeface="Arial"/>
                <a:ea typeface="Arial"/>
                <a:cs typeface="Arial"/>
                <a:sym typeface="Arial"/>
              </a:rPr>
              <a:t>Resource-Allocation Graph (Symbols)</a:t>
            </a:r>
            <a:endParaRPr/>
          </a:p>
        </p:txBody>
      </p:sp>
      <p:sp>
        <p:nvSpPr>
          <p:cNvPr id="1000" name="Google Shape;1000;p104"/>
          <p:cNvSpPr txBox="1"/>
          <p:nvPr/>
        </p:nvSpPr>
        <p:spPr>
          <a:xfrm>
            <a:off x="533400" y="1295400"/>
            <a:ext cx="8229600" cy="4191000"/>
          </a:xfrm>
          <a:prstGeom prst="rect">
            <a:avLst/>
          </a:prstGeom>
          <a:noFill/>
          <a:ln>
            <a:noFill/>
          </a:ln>
        </p:spPr>
        <p:txBody>
          <a:bodyPr spcFirstLastPara="1" wrap="square" lIns="90000" tIns="46800" rIns="90000" bIns="46800" anchor="t" anchorCtr="0">
            <a:noAutofit/>
          </a:bodyPr>
          <a:lstStyle/>
          <a:p>
            <a:pPr marL="311150" marR="0" lvl="0" indent="-31115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Times New Roman"/>
                <a:ea typeface="Times New Roman"/>
                <a:cs typeface="Times New Roman"/>
                <a:sym typeface="Times New Roman"/>
              </a:rPr>
              <a:t>Process node</a:t>
            </a:r>
            <a:endParaRPr/>
          </a:p>
          <a:p>
            <a:pPr marL="311150" marR="0" lvl="0" indent="-311150" algn="l" rtl="0">
              <a:lnSpc>
                <a:spcPct val="100000"/>
              </a:lnSpc>
              <a:spcBef>
                <a:spcPts val="700"/>
              </a:spcBef>
              <a:spcAft>
                <a:spcPts val="0"/>
              </a:spcAft>
              <a:buClr>
                <a:srgbClr val="FFFFFF"/>
              </a:buClr>
              <a:buSzPts val="2800"/>
              <a:buFont typeface="Times New Roman"/>
              <a:buNone/>
            </a:pPr>
            <a:endParaRPr sz="2800" b="0" i="0" u="none">
              <a:solidFill>
                <a:srgbClr val="000000"/>
              </a:solidFill>
              <a:latin typeface="Times New Roman"/>
              <a:ea typeface="Times New Roman"/>
              <a:cs typeface="Times New Roman"/>
              <a:sym typeface="Times New Roman"/>
            </a:endParaRPr>
          </a:p>
          <a:p>
            <a:pPr marL="311150" marR="0" lvl="0" indent="-311150" algn="l" rtl="0">
              <a:lnSpc>
                <a:spcPct val="100000"/>
              </a:lnSpc>
              <a:spcBef>
                <a:spcPts val="700"/>
              </a:spcBef>
              <a:spcAft>
                <a:spcPts val="0"/>
              </a:spcAft>
              <a:buClr>
                <a:srgbClr val="FFFFFF"/>
              </a:buClr>
              <a:buSzPts val="2800"/>
              <a:buFont typeface="Times New Roman"/>
              <a:buNone/>
            </a:pPr>
            <a:endParaRPr sz="2800" b="0" i="0" u="none">
              <a:solidFill>
                <a:srgbClr val="000000"/>
              </a:solidFill>
              <a:latin typeface="Times New Roman"/>
              <a:ea typeface="Times New Roman"/>
              <a:cs typeface="Times New Roman"/>
              <a:sym typeface="Times New Roman"/>
            </a:endParaRPr>
          </a:p>
          <a:p>
            <a:pPr marL="311150" marR="0" lvl="0" indent="-311150" algn="l" rtl="0">
              <a:lnSpc>
                <a:spcPct val="100000"/>
              </a:lnSpc>
              <a:spcBef>
                <a:spcPts val="700"/>
              </a:spcBef>
              <a:spcAft>
                <a:spcPts val="0"/>
              </a:spcAft>
              <a:buClr>
                <a:srgbClr val="000000"/>
              </a:buClr>
              <a:buSzPts val="2800"/>
              <a:buFont typeface="Arial"/>
              <a:buChar char="•"/>
            </a:pPr>
            <a:r>
              <a:rPr lang="en-US" sz="2800" b="0" i="0" u="none">
                <a:solidFill>
                  <a:srgbClr val="000000"/>
                </a:solidFill>
                <a:latin typeface="Times New Roman"/>
                <a:ea typeface="Times New Roman"/>
                <a:cs typeface="Times New Roman"/>
                <a:sym typeface="Times New Roman"/>
              </a:rPr>
              <a:t>Resource node</a:t>
            </a:r>
            <a:endParaRPr/>
          </a:p>
          <a:p>
            <a:pPr marL="311150" marR="0" lvl="0" indent="-311150" algn="l" rtl="0">
              <a:lnSpc>
                <a:spcPct val="100000"/>
              </a:lnSpc>
              <a:spcBef>
                <a:spcPts val="700"/>
              </a:spcBef>
              <a:spcAft>
                <a:spcPts val="0"/>
              </a:spcAft>
              <a:buClr>
                <a:srgbClr val="FFFFFF"/>
              </a:buClr>
              <a:buSzPts val="2800"/>
              <a:buFont typeface="Times New Roman"/>
              <a:buNone/>
            </a:pPr>
            <a:endParaRPr sz="2800" b="0" i="0" u="none">
              <a:solidFill>
                <a:srgbClr val="000000"/>
              </a:solidFill>
              <a:latin typeface="Times New Roman"/>
              <a:ea typeface="Times New Roman"/>
              <a:cs typeface="Times New Roman"/>
              <a:sym typeface="Times New Roman"/>
            </a:endParaRPr>
          </a:p>
          <a:p>
            <a:pPr marL="311150" marR="0" lvl="0" indent="-311150" algn="l" rtl="0">
              <a:lnSpc>
                <a:spcPct val="100000"/>
              </a:lnSpc>
              <a:spcBef>
                <a:spcPts val="700"/>
              </a:spcBef>
              <a:spcAft>
                <a:spcPts val="0"/>
              </a:spcAft>
              <a:buClr>
                <a:srgbClr val="000000"/>
              </a:buClr>
              <a:buSzPts val="2800"/>
              <a:buFont typeface="Arial"/>
              <a:buChar char="•"/>
            </a:pPr>
            <a:r>
              <a:rPr lang="en-US" sz="2800" b="0" i="0" u="none">
                <a:solidFill>
                  <a:srgbClr val="000000"/>
                </a:solidFill>
                <a:latin typeface="Times New Roman"/>
                <a:ea typeface="Times New Roman"/>
                <a:cs typeface="Times New Roman"/>
                <a:sym typeface="Times New Roman"/>
              </a:rPr>
              <a:t>Assignment edge</a:t>
            </a:r>
            <a:endParaRPr/>
          </a:p>
          <a:p>
            <a:pPr marL="311150" marR="0" lvl="0" indent="-311150" algn="l" rtl="0">
              <a:lnSpc>
                <a:spcPct val="100000"/>
              </a:lnSpc>
              <a:spcBef>
                <a:spcPts val="700"/>
              </a:spcBef>
              <a:spcAft>
                <a:spcPts val="0"/>
              </a:spcAft>
              <a:buClr>
                <a:srgbClr val="FFFFFF"/>
              </a:buClr>
              <a:buSzPts val="2800"/>
              <a:buFont typeface="Times New Roman"/>
              <a:buNone/>
            </a:pPr>
            <a:endParaRPr sz="2800" b="0" i="0" u="none">
              <a:solidFill>
                <a:srgbClr val="000000"/>
              </a:solidFill>
              <a:latin typeface="Times New Roman"/>
              <a:ea typeface="Times New Roman"/>
              <a:cs typeface="Times New Roman"/>
              <a:sym typeface="Times New Roman"/>
            </a:endParaRPr>
          </a:p>
          <a:p>
            <a:pPr marL="311150" marR="0" lvl="0" indent="-311150" algn="l" rtl="0">
              <a:lnSpc>
                <a:spcPct val="100000"/>
              </a:lnSpc>
              <a:spcBef>
                <a:spcPts val="700"/>
              </a:spcBef>
              <a:spcAft>
                <a:spcPts val="0"/>
              </a:spcAft>
              <a:buClr>
                <a:srgbClr val="000000"/>
              </a:buClr>
              <a:buSzPts val="2800"/>
              <a:buFont typeface="Arial"/>
              <a:buChar char="•"/>
            </a:pPr>
            <a:r>
              <a:rPr lang="en-US" sz="2800" b="0" i="0" u="none">
                <a:solidFill>
                  <a:srgbClr val="000000"/>
                </a:solidFill>
                <a:latin typeface="Times New Roman"/>
                <a:ea typeface="Times New Roman"/>
                <a:cs typeface="Times New Roman"/>
                <a:sym typeface="Times New Roman"/>
              </a:rPr>
              <a:t>Request  edge</a:t>
            </a:r>
            <a:endParaRPr/>
          </a:p>
        </p:txBody>
      </p:sp>
      <p:sp>
        <p:nvSpPr>
          <p:cNvPr id="1001" name="Google Shape;1001;p104"/>
          <p:cNvSpPr/>
          <p:nvPr/>
        </p:nvSpPr>
        <p:spPr>
          <a:xfrm>
            <a:off x="4803775" y="1447800"/>
            <a:ext cx="714375" cy="714375"/>
          </a:xfrm>
          <a:prstGeom prst="ellipse">
            <a:avLst/>
          </a:prstGeom>
          <a:solidFill>
            <a:srgbClr val="BBE0E3"/>
          </a:solidFill>
          <a:ln w="2555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800"/>
              <a:buFont typeface="Times New Roman"/>
              <a:buNone/>
            </a:pPr>
            <a:r>
              <a:rPr lang="en-US" sz="2800" b="0" i="0" u="none">
                <a:solidFill>
                  <a:srgbClr val="000000"/>
                </a:solidFill>
                <a:latin typeface="Times New Roman"/>
                <a:ea typeface="Times New Roman"/>
                <a:cs typeface="Times New Roman"/>
                <a:sym typeface="Times New Roman"/>
              </a:rPr>
              <a:t>P</a:t>
            </a:r>
            <a:r>
              <a:rPr lang="en-US" sz="2800" b="0" i="0" u="none" baseline="-25000">
                <a:solidFill>
                  <a:srgbClr val="000000"/>
                </a:solidFill>
                <a:latin typeface="Times New Roman"/>
                <a:ea typeface="Times New Roman"/>
                <a:cs typeface="Times New Roman"/>
                <a:sym typeface="Times New Roman"/>
              </a:rPr>
              <a:t>i</a:t>
            </a:r>
            <a:endParaRPr/>
          </a:p>
        </p:txBody>
      </p:sp>
      <p:sp>
        <p:nvSpPr>
          <p:cNvPr id="1002" name="Google Shape;1002;p104"/>
          <p:cNvSpPr txBox="1"/>
          <p:nvPr/>
        </p:nvSpPr>
        <p:spPr>
          <a:xfrm>
            <a:off x="4732337" y="2743200"/>
            <a:ext cx="928687" cy="714375"/>
          </a:xfrm>
          <a:prstGeom prst="rect">
            <a:avLst/>
          </a:prstGeom>
          <a:solidFill>
            <a:srgbClr val="BBE0E3"/>
          </a:solidFill>
          <a:ln w="25550"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800"/>
              <a:buFont typeface="Times New Roman"/>
              <a:buNone/>
            </a:pPr>
            <a:r>
              <a:rPr lang="en-US" sz="2800" b="0" i="0" u="none">
                <a:solidFill>
                  <a:srgbClr val="000000"/>
                </a:solidFill>
                <a:latin typeface="Times New Roman"/>
                <a:ea typeface="Times New Roman"/>
                <a:cs typeface="Times New Roman"/>
                <a:sym typeface="Times New Roman"/>
              </a:rPr>
              <a:t>R</a:t>
            </a:r>
            <a:r>
              <a:rPr lang="en-US" sz="2800" b="0" i="0" u="none" baseline="-25000">
                <a:solidFill>
                  <a:srgbClr val="000000"/>
                </a:solidFill>
                <a:latin typeface="Times New Roman"/>
                <a:ea typeface="Times New Roman"/>
                <a:cs typeface="Times New Roman"/>
                <a:sym typeface="Times New Roman"/>
              </a:rPr>
              <a:t>j</a:t>
            </a:r>
            <a:endParaRPr/>
          </a:p>
        </p:txBody>
      </p:sp>
      <p:pic>
        <p:nvPicPr>
          <p:cNvPr id="1003" name="Google Shape;1003;p104"/>
          <p:cNvPicPr preferRelativeResize="0"/>
          <p:nvPr/>
        </p:nvPicPr>
        <p:blipFill rotWithShape="1">
          <a:blip r:embed="rId3">
            <a:alphaModFix/>
          </a:blip>
          <a:srcRect/>
          <a:stretch/>
        </p:blipFill>
        <p:spPr>
          <a:xfrm>
            <a:off x="4724400" y="3886200"/>
            <a:ext cx="2725737" cy="701675"/>
          </a:xfrm>
          <a:prstGeom prst="rect">
            <a:avLst/>
          </a:prstGeom>
          <a:noFill/>
          <a:ln>
            <a:noFill/>
          </a:ln>
        </p:spPr>
      </p:pic>
      <p:pic>
        <p:nvPicPr>
          <p:cNvPr id="1004" name="Google Shape;1004;p104"/>
          <p:cNvPicPr preferRelativeResize="0"/>
          <p:nvPr/>
        </p:nvPicPr>
        <p:blipFill rotWithShape="1">
          <a:blip r:embed="rId4">
            <a:alphaModFix/>
          </a:blip>
          <a:srcRect/>
          <a:stretch/>
        </p:blipFill>
        <p:spPr>
          <a:xfrm>
            <a:off x="4724400" y="4876800"/>
            <a:ext cx="3024187" cy="6953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9"/>
        <p:cNvGrpSpPr/>
        <p:nvPr/>
      </p:nvGrpSpPr>
      <p:grpSpPr>
        <a:xfrm>
          <a:off x="0" y="0"/>
          <a:ext cx="0" cy="0"/>
          <a:chOff x="0" y="0"/>
          <a:chExt cx="0" cy="0"/>
        </a:xfrm>
      </p:grpSpPr>
      <p:sp>
        <p:nvSpPr>
          <p:cNvPr id="1010" name="Google Shape;1010;p105"/>
          <p:cNvSpPr txBox="1"/>
          <p:nvPr/>
        </p:nvSpPr>
        <p:spPr>
          <a:xfrm>
            <a:off x="457200" y="304800"/>
            <a:ext cx="8207375" cy="5381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Example of a Resource allocation graph</a:t>
            </a:r>
            <a:endParaRPr/>
          </a:p>
        </p:txBody>
      </p:sp>
      <p:pic>
        <p:nvPicPr>
          <p:cNvPr id="1011" name="Google Shape;1011;p105"/>
          <p:cNvPicPr preferRelativeResize="0"/>
          <p:nvPr/>
        </p:nvPicPr>
        <p:blipFill rotWithShape="1">
          <a:blip r:embed="rId3">
            <a:alphaModFix/>
          </a:blip>
          <a:srcRect/>
          <a:stretch/>
        </p:blipFill>
        <p:spPr>
          <a:xfrm>
            <a:off x="720725" y="1000125"/>
            <a:ext cx="8045450" cy="52482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06"/>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Case Study</a:t>
            </a:r>
            <a:endParaRPr/>
          </a:p>
        </p:txBody>
      </p:sp>
      <p:grpSp>
        <p:nvGrpSpPr>
          <p:cNvPr id="1018" name="Google Shape;1018;p106"/>
          <p:cNvGrpSpPr/>
          <p:nvPr/>
        </p:nvGrpSpPr>
        <p:grpSpPr>
          <a:xfrm>
            <a:off x="1041400" y="1524000"/>
            <a:ext cx="4133850" cy="4235450"/>
            <a:chOff x="656" y="960"/>
            <a:chExt cx="2604" cy="2668"/>
          </a:xfrm>
        </p:grpSpPr>
        <p:pic>
          <p:nvPicPr>
            <p:cNvPr id="1019" name="Google Shape;1019;p106"/>
            <p:cNvPicPr preferRelativeResize="0"/>
            <p:nvPr/>
          </p:nvPicPr>
          <p:blipFill rotWithShape="1">
            <a:blip r:embed="rId3">
              <a:alphaModFix/>
            </a:blip>
            <a:srcRect r="51379" b="8270"/>
            <a:stretch/>
          </p:blipFill>
          <p:spPr>
            <a:xfrm>
              <a:off x="656" y="960"/>
              <a:ext cx="2604" cy="2668"/>
            </a:xfrm>
            <a:prstGeom prst="rect">
              <a:avLst/>
            </a:prstGeom>
            <a:noFill/>
            <a:ln>
              <a:noFill/>
            </a:ln>
          </p:spPr>
        </p:pic>
        <p:sp>
          <p:nvSpPr>
            <p:cNvPr id="1020" name="Google Shape;1020;p106"/>
            <p:cNvSpPr/>
            <p:nvPr/>
          </p:nvSpPr>
          <p:spPr>
            <a:xfrm>
              <a:off x="656" y="960"/>
              <a:ext cx="2604" cy="266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grpSp>
      <p:sp>
        <p:nvSpPr>
          <p:cNvPr id="1021" name="Google Shape;1021;p106"/>
          <p:cNvSpPr txBox="1"/>
          <p:nvPr/>
        </p:nvSpPr>
        <p:spPr>
          <a:xfrm>
            <a:off x="5791200" y="2819400"/>
            <a:ext cx="2667000" cy="10683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a:solidFill>
                  <a:srgbClr val="000000"/>
                </a:solidFill>
                <a:latin typeface="Times New Roman"/>
                <a:ea typeface="Times New Roman"/>
                <a:cs typeface="Times New Roman"/>
                <a:sym typeface="Times New Roman"/>
              </a:rPr>
              <a:t>Is there a deadlock here?</a:t>
            </a:r>
            <a:endParaRPr/>
          </a:p>
        </p:txBody>
      </p:sp>
      <p:sp>
        <p:nvSpPr>
          <p:cNvPr id="1022" name="Google Shape;1022;p106"/>
          <p:cNvSpPr txBox="1"/>
          <p:nvPr/>
        </p:nvSpPr>
        <p:spPr>
          <a:xfrm>
            <a:off x="5562600" y="5410200"/>
            <a:ext cx="2590800" cy="703262"/>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4000"/>
              <a:buFont typeface="Times New Roman"/>
              <a:buNone/>
            </a:pPr>
            <a:r>
              <a:rPr lang="en-US" sz="4000" b="0" i="0" u="none">
                <a:solidFill>
                  <a:srgbClr val="000000"/>
                </a:solidFill>
                <a:latin typeface="Times New Roman"/>
                <a:ea typeface="Times New Roman"/>
                <a:cs typeface="Times New Roman"/>
                <a:sym typeface="Times New Roman"/>
              </a:rPr>
              <a:t>yes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2">
                                            <p:txEl>
                                              <p:pRg st="0" end="0"/>
                                            </p:txEl>
                                          </p:spTgt>
                                        </p:tgtEl>
                                        <p:attrNameLst>
                                          <p:attrName>style.visibility</p:attrName>
                                        </p:attrNameLst>
                                      </p:cBhvr>
                                      <p:to>
                                        <p:strVal val="visible"/>
                                      </p:to>
                                    </p:set>
                                    <p:anim calcmode="lin" valueType="num">
                                      <p:cBhvr additive="base">
                                        <p:cTn id="7" dur="500"/>
                                        <p:tgtEl>
                                          <p:spTgt spid="10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8"/>
        <p:cNvGrpSpPr/>
        <p:nvPr/>
      </p:nvGrpSpPr>
      <p:grpSpPr>
        <a:xfrm>
          <a:off x="0" y="0"/>
          <a:ext cx="0" cy="0"/>
          <a:chOff x="0" y="0"/>
          <a:chExt cx="0" cy="0"/>
        </a:xfrm>
      </p:grpSpPr>
      <p:sp>
        <p:nvSpPr>
          <p:cNvPr id="1029" name="Google Shape;1029;p107"/>
          <p:cNvSpPr txBox="1"/>
          <p:nvPr/>
        </p:nvSpPr>
        <p:spPr>
          <a:xfrm>
            <a:off x="457200" y="304800"/>
            <a:ext cx="8204200" cy="534987"/>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6633"/>
              </a:buClr>
              <a:buSzPts val="2400"/>
              <a:buFont typeface="Arial"/>
              <a:buNone/>
            </a:pPr>
            <a:r>
              <a:rPr lang="en-US" sz="2400" b="0" i="0" u="none">
                <a:solidFill>
                  <a:srgbClr val="006633"/>
                </a:solidFill>
                <a:latin typeface="Arial"/>
                <a:ea typeface="Arial"/>
                <a:cs typeface="Arial"/>
                <a:sym typeface="Arial"/>
              </a:rPr>
              <a:t>Case Study</a:t>
            </a:r>
            <a:endParaRPr/>
          </a:p>
        </p:txBody>
      </p:sp>
      <p:grpSp>
        <p:nvGrpSpPr>
          <p:cNvPr id="1030" name="Google Shape;1030;p107"/>
          <p:cNvGrpSpPr/>
          <p:nvPr/>
        </p:nvGrpSpPr>
        <p:grpSpPr>
          <a:xfrm>
            <a:off x="685800" y="914400"/>
            <a:ext cx="4184650" cy="4133850"/>
            <a:chOff x="432" y="576"/>
            <a:chExt cx="2636" cy="2604"/>
          </a:xfrm>
        </p:grpSpPr>
        <p:pic>
          <p:nvPicPr>
            <p:cNvPr id="1031" name="Google Shape;1031;p107"/>
            <p:cNvPicPr preferRelativeResize="0"/>
            <p:nvPr/>
          </p:nvPicPr>
          <p:blipFill rotWithShape="1">
            <a:blip r:embed="rId3">
              <a:alphaModFix/>
            </a:blip>
            <a:srcRect l="53992" b="10468"/>
            <a:stretch/>
          </p:blipFill>
          <p:spPr>
            <a:xfrm>
              <a:off x="432" y="576"/>
              <a:ext cx="2636" cy="2604"/>
            </a:xfrm>
            <a:prstGeom prst="rect">
              <a:avLst/>
            </a:prstGeom>
            <a:noFill/>
            <a:ln>
              <a:noFill/>
            </a:ln>
          </p:spPr>
        </p:pic>
        <p:sp>
          <p:nvSpPr>
            <p:cNvPr id="1032" name="Google Shape;1032;p107"/>
            <p:cNvSpPr/>
            <p:nvPr/>
          </p:nvSpPr>
          <p:spPr>
            <a:xfrm>
              <a:off x="432" y="576"/>
              <a:ext cx="2636" cy="260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600" b="0" i="0" u="none">
                <a:solidFill>
                  <a:srgbClr val="FFFFFF"/>
                </a:solidFill>
                <a:latin typeface="Times New Roman"/>
                <a:ea typeface="Times New Roman"/>
                <a:cs typeface="Times New Roman"/>
                <a:sym typeface="Times New Roman"/>
              </a:endParaRPr>
            </a:p>
          </p:txBody>
        </p:sp>
      </p:grpSp>
      <p:sp>
        <p:nvSpPr>
          <p:cNvPr id="1033" name="Google Shape;1033;p107"/>
          <p:cNvSpPr txBox="1"/>
          <p:nvPr/>
        </p:nvSpPr>
        <p:spPr>
          <a:xfrm>
            <a:off x="5105400" y="1752600"/>
            <a:ext cx="3429000" cy="5810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a:solidFill>
                  <a:srgbClr val="000000"/>
                </a:solidFill>
                <a:latin typeface="Times New Roman"/>
                <a:ea typeface="Times New Roman"/>
                <a:cs typeface="Times New Roman"/>
                <a:sym typeface="Times New Roman"/>
              </a:rPr>
              <a:t>What about this?</a:t>
            </a:r>
            <a:endParaRPr/>
          </a:p>
        </p:txBody>
      </p:sp>
      <p:sp>
        <p:nvSpPr>
          <p:cNvPr id="1034" name="Google Shape;1034;p107"/>
          <p:cNvSpPr txBox="1"/>
          <p:nvPr/>
        </p:nvSpPr>
        <p:spPr>
          <a:xfrm>
            <a:off x="5562600" y="5410200"/>
            <a:ext cx="2590800" cy="703262"/>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4000"/>
              <a:buFont typeface="Times New Roman"/>
              <a:buNone/>
            </a:pPr>
            <a:r>
              <a:rPr lang="en-US" sz="4000" b="0" i="0" u="none">
                <a:solidFill>
                  <a:srgbClr val="000000"/>
                </a:solidFill>
                <a:latin typeface="Times New Roman"/>
                <a:ea typeface="Times New Roman"/>
                <a:cs typeface="Times New Roman"/>
                <a:sym typeface="Times New Roman"/>
              </a:rPr>
              <a:t>no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
                                            <p:txEl>
                                              <p:pRg st="0" end="0"/>
                                            </p:txEl>
                                          </p:spTgt>
                                        </p:tgtEl>
                                        <p:attrNameLst>
                                          <p:attrName>style.visibility</p:attrName>
                                        </p:attrNameLst>
                                      </p:cBhvr>
                                      <p:to>
                                        <p:strVal val="visible"/>
                                      </p:to>
                                    </p:set>
                                    <p:anim calcmode="lin" valueType="num">
                                      <p:cBhvr additive="base">
                                        <p:cTn id="7" dur="500"/>
                                        <p:tgtEl>
                                          <p:spTgt spid="10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11825</Words>
  <PresentationFormat>On-screen Show (4:3)</PresentationFormat>
  <Paragraphs>3361</Paragraphs>
  <Slides>198</Slides>
  <Notes>198</Notes>
  <HiddenSlides>8</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198</vt:i4>
      </vt:variant>
    </vt:vector>
  </HeadingPairs>
  <TitlesOfParts>
    <vt:vector size="207" baseType="lpstr">
      <vt:lpstr>Arial</vt:lpstr>
      <vt:lpstr>Garamond</vt:lpstr>
      <vt:lpstr>Times New Roman</vt:lpstr>
      <vt:lpstr>Noto Sans Symbols</vt:lpstr>
      <vt:lpstr>Calibri</vt:lpstr>
      <vt:lpstr>POI_THEME_TEMPLATE_DESIGN</vt:lpstr>
      <vt:lpstr>POI_THEME_TEMPLATE_DESIGN</vt:lpstr>
      <vt:lpstr>POI_THEME_TEMPLATE_DESIGN</vt:lpstr>
      <vt:lpstr>POI_THEME_TEMPLATE_DESIGN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Sangita Lade</dc:creator>
  <cp:lastModifiedBy>Sangita Lade</cp:lastModifiedBy>
  <cp:revision>2</cp:revision>
  <dcterms:modified xsi:type="dcterms:W3CDTF">2020-09-22T04:35:08Z</dcterms:modified>
</cp:coreProperties>
</file>